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85"/>
  </p:notesMasterIdLst>
  <p:handoutMasterIdLst>
    <p:handoutMasterId r:id="rId86"/>
  </p:handoutMasterIdLst>
  <p:sldIdLst>
    <p:sldId id="286" r:id="rId3"/>
    <p:sldId id="287" r:id="rId4"/>
    <p:sldId id="318" r:id="rId5"/>
    <p:sldId id="418" r:id="rId6"/>
    <p:sldId id="320" r:id="rId7"/>
    <p:sldId id="344" r:id="rId8"/>
    <p:sldId id="321" r:id="rId9"/>
    <p:sldId id="322" r:id="rId10"/>
    <p:sldId id="323" r:id="rId11"/>
    <p:sldId id="324" r:id="rId12"/>
    <p:sldId id="345" r:id="rId13"/>
    <p:sldId id="346" r:id="rId14"/>
    <p:sldId id="328" r:id="rId15"/>
    <p:sldId id="329" r:id="rId16"/>
    <p:sldId id="330" r:id="rId17"/>
    <p:sldId id="331" r:id="rId18"/>
    <p:sldId id="332" r:id="rId19"/>
    <p:sldId id="347" r:id="rId20"/>
    <p:sldId id="334" r:id="rId21"/>
    <p:sldId id="336" r:id="rId22"/>
    <p:sldId id="337" r:id="rId23"/>
    <p:sldId id="351" r:id="rId24"/>
    <p:sldId id="338" r:id="rId25"/>
    <p:sldId id="339" r:id="rId26"/>
    <p:sldId id="419" r:id="rId27"/>
    <p:sldId id="340" r:id="rId28"/>
    <p:sldId id="341" r:id="rId29"/>
    <p:sldId id="422" r:id="rId30"/>
    <p:sldId id="342" r:id="rId31"/>
    <p:sldId id="343" r:id="rId32"/>
    <p:sldId id="352" r:id="rId33"/>
    <p:sldId id="353" r:id="rId34"/>
    <p:sldId id="354" r:id="rId35"/>
    <p:sldId id="355" r:id="rId36"/>
    <p:sldId id="356" r:id="rId37"/>
    <p:sldId id="357" r:id="rId38"/>
    <p:sldId id="358" r:id="rId39"/>
    <p:sldId id="423" r:id="rId40"/>
    <p:sldId id="424" r:id="rId41"/>
    <p:sldId id="425" r:id="rId42"/>
    <p:sldId id="359" r:id="rId43"/>
    <p:sldId id="360" r:id="rId44"/>
    <p:sldId id="361" r:id="rId45"/>
    <p:sldId id="362" r:id="rId46"/>
    <p:sldId id="363" r:id="rId47"/>
    <p:sldId id="364" r:id="rId48"/>
    <p:sldId id="365" r:id="rId49"/>
    <p:sldId id="366" r:id="rId50"/>
    <p:sldId id="367" r:id="rId51"/>
    <p:sldId id="368" r:id="rId52"/>
    <p:sldId id="369" r:id="rId53"/>
    <p:sldId id="370" r:id="rId54"/>
    <p:sldId id="414" r:id="rId55"/>
    <p:sldId id="371" r:id="rId56"/>
    <p:sldId id="384" r:id="rId57"/>
    <p:sldId id="385" r:id="rId58"/>
    <p:sldId id="386" r:id="rId59"/>
    <p:sldId id="387" r:id="rId60"/>
    <p:sldId id="426" r:id="rId61"/>
    <p:sldId id="427" r:id="rId62"/>
    <p:sldId id="428" r:id="rId63"/>
    <p:sldId id="429" r:id="rId64"/>
    <p:sldId id="430" r:id="rId65"/>
    <p:sldId id="431" r:id="rId66"/>
    <p:sldId id="432" r:id="rId67"/>
    <p:sldId id="433" r:id="rId68"/>
    <p:sldId id="434" r:id="rId69"/>
    <p:sldId id="435" r:id="rId70"/>
    <p:sldId id="436" r:id="rId71"/>
    <p:sldId id="437" r:id="rId72"/>
    <p:sldId id="438" r:id="rId73"/>
    <p:sldId id="439" r:id="rId74"/>
    <p:sldId id="440" r:id="rId75"/>
    <p:sldId id="441" r:id="rId76"/>
    <p:sldId id="442" r:id="rId77"/>
    <p:sldId id="443" r:id="rId78"/>
    <p:sldId id="444" r:id="rId79"/>
    <p:sldId id="445" r:id="rId80"/>
    <p:sldId id="446" r:id="rId81"/>
    <p:sldId id="447" r:id="rId82"/>
    <p:sldId id="448" r:id="rId83"/>
    <p:sldId id="310" r:id="rId84"/>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9DDE871-8829-47D6-8E18-7959B30C5F0B}">
          <p14:sldIdLst/>
        </p14:section>
        <p14:section name="Title" id="{CD86B105-3538-45CD-AE22-8F237D6B829C}">
          <p14:sldIdLst>
            <p14:sldId id="286"/>
          </p14:sldIdLst>
        </p14:section>
        <p14:section name="Chapter 01" id="{DE1C24AF-80C9-4667-A4EA-BA052A2DE338}">
          <p14:sldIdLst>
            <p14:sldId id="287"/>
            <p14:sldId id="318"/>
            <p14:sldId id="418"/>
            <p14:sldId id="320"/>
            <p14:sldId id="344"/>
            <p14:sldId id="321"/>
            <p14:sldId id="322"/>
            <p14:sldId id="323"/>
            <p14:sldId id="324"/>
            <p14:sldId id="345"/>
            <p14:sldId id="346"/>
            <p14:sldId id="328"/>
            <p14:sldId id="329"/>
            <p14:sldId id="330"/>
            <p14:sldId id="331"/>
            <p14:sldId id="332"/>
            <p14:sldId id="347"/>
            <p14:sldId id="334"/>
            <p14:sldId id="336"/>
            <p14:sldId id="337"/>
            <p14:sldId id="351"/>
            <p14:sldId id="338"/>
            <p14:sldId id="339"/>
            <p14:sldId id="419"/>
            <p14:sldId id="340"/>
            <p14:sldId id="341"/>
            <p14:sldId id="422"/>
            <p14:sldId id="342"/>
            <p14:sldId id="343"/>
          </p14:sldIdLst>
        </p14:section>
        <p14:section name="Chapter - 02" id="{EBC55065-3A3D-4ECD-83D2-DF5B6D684B95}">
          <p14:sldIdLst>
            <p14:sldId id="352"/>
            <p14:sldId id="353"/>
            <p14:sldId id="354"/>
            <p14:sldId id="355"/>
            <p14:sldId id="356"/>
            <p14:sldId id="357"/>
            <p14:sldId id="358"/>
            <p14:sldId id="423"/>
            <p14:sldId id="424"/>
            <p14:sldId id="425"/>
            <p14:sldId id="359"/>
            <p14:sldId id="360"/>
            <p14:sldId id="361"/>
            <p14:sldId id="362"/>
            <p14:sldId id="363"/>
            <p14:sldId id="364"/>
            <p14:sldId id="365"/>
            <p14:sldId id="366"/>
            <p14:sldId id="367"/>
            <p14:sldId id="368"/>
          </p14:sldIdLst>
        </p14:section>
        <p14:section name="Chapter 03" id="{03FF7CBA-4A42-47D0-80ED-D593823DCBB7}">
          <p14:sldIdLst>
            <p14:sldId id="369"/>
            <p14:sldId id="370"/>
            <p14:sldId id="414"/>
            <p14:sldId id="371"/>
            <p14:sldId id="384"/>
            <p14:sldId id="385"/>
            <p14:sldId id="386"/>
            <p14:sldId id="387"/>
          </p14:sldIdLst>
        </p14:section>
        <p14:section name="Chapter 04" id="{BDA64F28-2354-45DA-B428-FA80042C8752}">
          <p14:sldIdLst>
            <p14:sldId id="426"/>
            <p14:sldId id="427"/>
            <p14:sldId id="428"/>
            <p14:sldId id="429"/>
            <p14:sldId id="430"/>
            <p14:sldId id="431"/>
            <p14:sldId id="432"/>
            <p14:sldId id="433"/>
            <p14:sldId id="434"/>
            <p14:sldId id="435"/>
            <p14:sldId id="436"/>
            <p14:sldId id="437"/>
            <p14:sldId id="438"/>
            <p14:sldId id="439"/>
            <p14:sldId id="440"/>
            <p14:sldId id="441"/>
            <p14:sldId id="442"/>
            <p14:sldId id="443"/>
            <p14:sldId id="444"/>
            <p14:sldId id="445"/>
            <p14:sldId id="446"/>
            <p14:sldId id="447"/>
            <p14:sldId id="448"/>
          </p14:sldIdLst>
        </p14:section>
        <p14:section name="End" id="{43D76240-70C9-4E60-980F-7EB5ED9976CF}">
          <p14:sldIdLst>
            <p14:sldId id="310"/>
          </p14:sldIdLst>
        </p14:section>
      </p14:sectionLst>
    </p:ex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6A8E"/>
    <a:srgbClr val="CCFF99"/>
    <a:srgbClr val="66FFFF"/>
    <a:srgbClr val="99FFCC"/>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71" autoAdjust="0"/>
    <p:restoredTop sz="94273" autoAdjust="0"/>
  </p:normalViewPr>
  <p:slideViewPr>
    <p:cSldViewPr snapToGrid="0">
      <p:cViewPr>
        <p:scale>
          <a:sx n="70" d="100"/>
          <a:sy n="70" d="100"/>
        </p:scale>
        <p:origin x="-888"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tableStyles" Target="tableStyles.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B991F30F-D50F-4A17-BEEC-2636AF9E373B}" type="datetimeFigureOut">
              <a:rPr lang="en-US" smtClean="0"/>
              <a:t>10/3/2024</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4941BCEB-5BDD-488E-9B46-FC973CA67972}" type="slidenum">
              <a:rPr lang="en-US" smtClean="0"/>
              <a:t>‹#›</a:t>
            </a:fld>
            <a:endParaRPr lang="en-US"/>
          </a:p>
        </p:txBody>
      </p:sp>
    </p:spTree>
    <p:extLst>
      <p:ext uri="{BB962C8B-B14F-4D97-AF65-F5344CB8AC3E}">
        <p14:creationId xmlns:p14="http://schemas.microsoft.com/office/powerpoint/2010/main" val="40241259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8EB87719-CFE9-404C-B59A-BCE6AF3A31D7}" type="datetimeFigureOut">
              <a:rPr lang="en-US" smtClean="0"/>
              <a:pPr/>
              <a:t>10/3/2024</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0122F1FF-4C45-4EA2-94AA-E41C8D130025}" type="slidenum">
              <a:rPr lang="en-US" smtClean="0"/>
              <a:pPr/>
              <a:t>‹#›</a:t>
            </a:fld>
            <a:endParaRPr lang="en-US"/>
          </a:p>
        </p:txBody>
      </p:sp>
    </p:spTree>
    <p:extLst>
      <p:ext uri="{BB962C8B-B14F-4D97-AF65-F5344CB8AC3E}">
        <p14:creationId xmlns:p14="http://schemas.microsoft.com/office/powerpoint/2010/main" val="307567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4000">
                <a:latin typeface="Bahnschrift Condensed" panose="020B0502040204020203" pitchFamily="34" charset="0"/>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Calibri" panose="020F0502020204030204" pitchFamily="34" charset="0"/>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6B01BF2D-5151-4E68-8801-B7C4291547D8}" type="datetimeFigureOut">
              <a:rPr lang="en-US" smtClean="0"/>
              <a:pPr/>
              <a:t>10/3/2024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118147666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B01BF2D-5151-4E68-8801-B7C4291547D8}" type="datetimeFigureOut">
              <a:rPr lang="en-US" smtClean="0"/>
              <a:pPr/>
              <a:t>10/3/2024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212946333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838200" y="6356350"/>
            <a:ext cx="1756719" cy="365125"/>
          </a:xfrm>
        </p:spPr>
        <p:txBody>
          <a:bodyPr/>
          <a:lstStyle>
            <a:lvl1pPr algn="ctr">
              <a:defRPr sz="1600">
                <a:latin typeface="Calibri" panose="020F0502020204030204" pitchFamily="34" charset="0"/>
                <a:cs typeface="Calibri" panose="020F0502020204030204" pitchFamily="34" charset="0"/>
              </a:defRPr>
            </a:lvl1pPr>
          </a:lstStyle>
          <a:p>
            <a:fld id="{6B01BF2D-5151-4E68-8801-B7C4291547D8}" type="datetimeFigureOut">
              <a:rPr lang="en-US" smtClean="0"/>
              <a:pPr/>
              <a:t>10/3/2024</a:t>
            </a:fld>
            <a:endParaRPr lang="en-US" dirty="0"/>
          </a:p>
        </p:txBody>
      </p:sp>
      <p:sp>
        <p:nvSpPr>
          <p:cNvPr id="5" name="Footer Placeholder 4"/>
          <p:cNvSpPr>
            <a:spLocks noGrp="1"/>
          </p:cNvSpPr>
          <p:nvPr>
            <p:ph type="ftr" sz="quarter" idx="11"/>
          </p:nvPr>
        </p:nvSpPr>
        <p:spPr>
          <a:xfrm>
            <a:off x="2734962" y="6356350"/>
            <a:ext cx="4629665" cy="365125"/>
          </a:xfrm>
        </p:spPr>
        <p:txBody>
          <a:bodyPr/>
          <a:lstStyle>
            <a:lvl1pPr>
              <a:defRPr sz="1600">
                <a:latin typeface="Calibri" panose="020F0502020204030204" pitchFamily="34" charset="0"/>
                <a:cs typeface="Calibri" panose="020F0502020204030204" pitchFamily="34" charset="0"/>
              </a:defRPr>
            </a:lvl1pPr>
          </a:lstStyle>
          <a:p>
            <a:r>
              <a:rPr lang="en-US" dirty="0"/>
              <a:t>Mahmudur Rahman, CDCS, SEVP, IBBPLC</a:t>
            </a:r>
          </a:p>
        </p:txBody>
      </p:sp>
      <p:sp>
        <p:nvSpPr>
          <p:cNvPr id="6" name="Slide Number Placeholder 5"/>
          <p:cNvSpPr>
            <a:spLocks noGrp="1"/>
          </p:cNvSpPr>
          <p:nvPr>
            <p:ph type="sldNum" sz="quarter" idx="12"/>
          </p:nvPr>
        </p:nvSpPr>
        <p:spPr>
          <a:xfrm>
            <a:off x="7504670" y="6356350"/>
            <a:ext cx="3849130" cy="365125"/>
          </a:xfrm>
        </p:spPr>
        <p:txBody>
          <a:bodyPr/>
          <a:lstStyle>
            <a:lvl1pPr>
              <a:defRPr sz="1600">
                <a:latin typeface="Calibri" panose="020F0502020204030204" pitchFamily="34" charset="0"/>
                <a:cs typeface="Calibri" panose="020F0502020204030204" pitchFamily="34" charset="0"/>
              </a:defRPr>
            </a:lvl1pPr>
          </a:lstStyle>
          <a:p>
            <a:r>
              <a:rPr lang="en-US" dirty="0"/>
              <a:t>DIB-202: International Trade &amp; Finance</a:t>
            </a:r>
          </a:p>
        </p:txBody>
      </p:sp>
    </p:spTree>
    <p:extLst>
      <p:ext uri="{BB962C8B-B14F-4D97-AF65-F5344CB8AC3E}">
        <p14:creationId xmlns:p14="http://schemas.microsoft.com/office/powerpoint/2010/main" val="36139776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Bahnschrift Condensed" panose="020B0502040204020203" pitchFamily="34" charset="0"/>
                <a:cs typeface="Amiri" panose="00000500000000000000" pitchFamily="2" charset="-78"/>
              </a:defRPr>
            </a:lvl1pPr>
          </a:lstStyle>
          <a:p>
            <a:r>
              <a:rPr lang="en-US" dirty="0"/>
              <a:t>Click to edit Master title style</a:t>
            </a:r>
          </a:p>
        </p:txBody>
      </p:sp>
      <p:sp>
        <p:nvSpPr>
          <p:cNvPr id="3" name="Text Placeholder 2"/>
          <p:cNvSpPr>
            <a:spLocks noGrp="1"/>
          </p:cNvSpPr>
          <p:nvPr>
            <p:ph type="body" idx="1"/>
          </p:nvPr>
        </p:nvSpPr>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838200" y="6356350"/>
            <a:ext cx="1970903" cy="365125"/>
          </a:xfrm>
        </p:spPr>
        <p:txBody>
          <a:bodyPr/>
          <a:lstStyle>
            <a:lvl1pPr algn="ctr">
              <a:defRPr sz="1600">
                <a:latin typeface="Calibri" panose="020F0502020204030204" pitchFamily="34" charset="0"/>
                <a:cs typeface="Calibri" panose="020F0502020204030204" pitchFamily="34" charset="0"/>
              </a:defRPr>
            </a:lvl1pPr>
          </a:lstStyle>
          <a:p>
            <a:fld id="{915C3171-D321-4FD4-AAD0-DEB0EAC90225}" type="datetimeFigureOut">
              <a:rPr lang="en-US" smtClean="0"/>
              <a:pPr/>
              <a:t>10/3/2024</a:t>
            </a:fld>
            <a:endParaRPr lang="en-US" dirty="0"/>
          </a:p>
        </p:txBody>
      </p:sp>
      <p:sp>
        <p:nvSpPr>
          <p:cNvPr id="5" name="Footer Placeholder 4"/>
          <p:cNvSpPr>
            <a:spLocks noGrp="1"/>
          </p:cNvSpPr>
          <p:nvPr>
            <p:ph type="ftr" sz="quarter" idx="11"/>
          </p:nvPr>
        </p:nvSpPr>
        <p:spPr>
          <a:xfrm>
            <a:off x="2809103" y="6356350"/>
            <a:ext cx="4151870" cy="365125"/>
          </a:xfrm>
        </p:spPr>
        <p:txBody>
          <a:bodyPr/>
          <a:lstStyle>
            <a:lvl1pPr>
              <a:defRPr sz="1600">
                <a:latin typeface="Calibri" panose="020F0502020204030204" pitchFamily="34" charset="0"/>
                <a:cs typeface="Calibri" panose="020F0502020204030204" pitchFamily="34" charset="0"/>
              </a:defRPr>
            </a:lvl1pPr>
          </a:lstStyle>
          <a:p>
            <a:r>
              <a:rPr lang="en-US" dirty="0"/>
              <a:t>Mahmudur Rahman, CDCS, SEVP, IBBPLC</a:t>
            </a:r>
          </a:p>
        </p:txBody>
      </p:sp>
      <p:sp>
        <p:nvSpPr>
          <p:cNvPr id="6" name="Slide Number Placeholder 5"/>
          <p:cNvSpPr>
            <a:spLocks noGrp="1"/>
          </p:cNvSpPr>
          <p:nvPr>
            <p:ph type="sldNum" sz="quarter" idx="12"/>
          </p:nvPr>
        </p:nvSpPr>
        <p:spPr>
          <a:xfrm>
            <a:off x="6960973" y="6356350"/>
            <a:ext cx="4392827" cy="365125"/>
          </a:xfrm>
        </p:spPr>
        <p:txBody>
          <a:bodyPr/>
          <a:lstStyle>
            <a:lvl1pPr>
              <a:defRPr sz="1600">
                <a:latin typeface="Calibri" panose="020F0502020204030204" pitchFamily="34" charset="0"/>
                <a:cs typeface="Calibri" panose="020F0502020204030204" pitchFamily="34" charset="0"/>
              </a:defRPr>
            </a:lvl1pPr>
          </a:lstStyle>
          <a:p>
            <a:r>
              <a:rPr lang="en-US" dirty="0"/>
              <a:t>DIB-202: International Trade &amp; Finance</a:t>
            </a:r>
          </a:p>
        </p:txBody>
      </p:sp>
    </p:spTree>
    <p:extLst>
      <p:ext uri="{BB962C8B-B14F-4D97-AF65-F5344CB8AC3E}">
        <p14:creationId xmlns:p14="http://schemas.microsoft.com/office/powerpoint/2010/main" val="218623907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normAutofit/>
          </a:bodyPr>
          <a:lstStyle>
            <a:lvl1pPr algn="ctr">
              <a:defRPr sz="4000">
                <a:latin typeface="Bahnschrift Condensed" panose="020B0502040204020203" pitchFamily="34" charset="0"/>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Calibri" panose="020F0502020204030204" pitchFamily="34" charset="0"/>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6B01BF2D-5151-4E68-8801-B7C4291547D8}" type="datetimeFigureOut">
              <a:rPr lang="en-US" smtClean="0">
                <a:solidFill>
                  <a:prstClr val="black">
                    <a:tint val="75000"/>
                  </a:prstClr>
                </a:solidFill>
              </a:rPr>
              <a:pPr/>
              <a:t>10/3/2024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3455450-E63D-42D4-AC7F-D9191CE11B2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634592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lgn="just">
              <a:defRPr/>
            </a:lvl1pPr>
            <a:lvl2pPr algn="just">
              <a:defRPr/>
            </a:lvl2pPr>
            <a:lvl3pPr algn="just">
              <a:defRPr/>
            </a:lvl3pPr>
            <a:lvl4pPr algn="just">
              <a:defRPr/>
            </a:lvl4pPr>
            <a:lvl5pPr algn="ju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B01BF2D-5151-4E68-8801-B7C4291547D8}" type="datetimeFigureOut">
              <a:rPr lang="en-US" smtClean="0">
                <a:solidFill>
                  <a:prstClr val="black">
                    <a:tint val="75000"/>
                  </a:prstClr>
                </a:solidFill>
              </a:rPr>
              <a:pPr/>
              <a:t>10/3/2024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3455450-E63D-42D4-AC7F-D9191CE11B2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5965258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6B01BF2D-5151-4E68-8801-B7C4291547D8}" type="datetimeFigureOut">
              <a:rPr lang="en-US" smtClean="0">
                <a:solidFill>
                  <a:prstClr val="black">
                    <a:tint val="75000"/>
                  </a:prstClr>
                </a:solidFill>
              </a:rPr>
              <a:pPr/>
              <a:t>10/3/2024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3455450-E63D-42D4-AC7F-D9191CE11B2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8159756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lvl1pPr algn="just">
              <a:defRPr/>
            </a:lvl1pPr>
            <a:lvl2pPr algn="just">
              <a:defRPr/>
            </a:lvl2pPr>
            <a:lvl3pPr algn="just">
              <a:defRPr/>
            </a:lvl3pPr>
            <a:lvl4pPr algn="just">
              <a:defRPr/>
            </a:lvl4pPr>
            <a:lvl5pPr algn="ju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6B01BF2D-5151-4E68-8801-B7C4291547D8}" type="datetimeFigureOut">
              <a:rPr lang="en-US" smtClean="0">
                <a:solidFill>
                  <a:prstClr val="black">
                    <a:tint val="75000"/>
                  </a:prstClr>
                </a:solidFill>
              </a:rPr>
              <a:pPr/>
              <a:t>10/3/2024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3455450-E63D-42D4-AC7F-D9191CE11B2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824172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6B01BF2D-5151-4E68-8801-B7C4291547D8}" type="datetimeFigureOut">
              <a:rPr lang="en-US" smtClean="0">
                <a:solidFill>
                  <a:prstClr val="black">
                    <a:tint val="75000"/>
                  </a:prstClr>
                </a:solidFill>
              </a:rPr>
              <a:pPr/>
              <a:t>10/3/2024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3455450-E63D-42D4-AC7F-D9191CE11B2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405233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6B01BF2D-5151-4E68-8801-B7C4291547D8}" type="datetimeFigureOut">
              <a:rPr lang="en-US" smtClean="0">
                <a:solidFill>
                  <a:prstClr val="black">
                    <a:tint val="75000"/>
                  </a:prstClr>
                </a:solidFill>
              </a:rPr>
              <a:pPr/>
              <a:t>10/3/2024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3455450-E63D-42D4-AC7F-D9191CE11B2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5982799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01BF2D-5151-4E68-8801-B7C4291547D8}" type="datetimeFigureOut">
              <a:rPr lang="en-US" smtClean="0">
                <a:solidFill>
                  <a:prstClr val="black">
                    <a:tint val="75000"/>
                  </a:prstClr>
                </a:solidFill>
              </a:rPr>
              <a:pPr/>
              <a:t>10/3/2024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3455450-E63D-42D4-AC7F-D9191CE11B2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7447539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1pPr algn="just">
              <a:defRPr/>
            </a:lvl1pPr>
            <a:lvl2pPr algn="just">
              <a:defRPr/>
            </a:lvl2pPr>
            <a:lvl3pPr algn="just">
              <a:defRPr/>
            </a:lvl3pPr>
            <a:lvl4pPr algn="just">
              <a:defRPr/>
            </a:lvl4pPr>
            <a:lvl5pPr algn="ju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B01BF2D-5151-4E68-8801-B7C4291547D8}" type="datetimeFigureOut">
              <a:rPr lang="en-US" smtClean="0"/>
              <a:pPr/>
              <a:t>10/3/2024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8497136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normAutofit/>
          </a:bodyPr>
          <a:lstStyle>
            <a:lvl1pPr>
              <a:defRPr sz="40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normAutofit/>
          </a:bodyPr>
          <a:lstStyle>
            <a:lvl1pPr>
              <a:defRPr sz="2400"/>
            </a:lvl1pPr>
            <a:lvl2pPr>
              <a:defRPr sz="2400"/>
            </a:lvl2pPr>
            <a:lvl3pPr>
              <a:defRPr sz="2400"/>
            </a:lvl3pPr>
            <a:lvl4pPr>
              <a:defRPr sz="2400"/>
            </a:lvl4pPr>
            <a:lvl5pPr>
              <a:defRPr sz="24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B01BF2D-5151-4E68-8801-B7C4291547D8}" type="datetimeFigureOut">
              <a:rPr lang="en-US" smtClean="0">
                <a:solidFill>
                  <a:prstClr val="black">
                    <a:tint val="75000"/>
                  </a:prstClr>
                </a:solidFill>
              </a:rPr>
              <a:pPr/>
              <a:t>10/3/2024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3455450-E63D-42D4-AC7F-D9191CE11B2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169468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normAutofit/>
          </a:bodyPr>
          <a:lstStyle>
            <a:lvl1pPr>
              <a:defRPr sz="4000"/>
            </a:lvl1pPr>
          </a:lstStyle>
          <a:p>
            <a:r>
              <a:rPr lang="en-US" dirty="0"/>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B01BF2D-5151-4E68-8801-B7C4291547D8}" type="datetimeFigureOut">
              <a:rPr lang="en-US" smtClean="0">
                <a:solidFill>
                  <a:prstClr val="black">
                    <a:tint val="75000"/>
                  </a:prstClr>
                </a:solidFill>
              </a:rPr>
              <a:pPr/>
              <a:t>10/3/2024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3455450-E63D-42D4-AC7F-D9191CE11B2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7301520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B01BF2D-5151-4E68-8801-B7C4291547D8}" type="datetimeFigureOut">
              <a:rPr lang="en-US" smtClean="0">
                <a:solidFill>
                  <a:prstClr val="black">
                    <a:tint val="75000"/>
                  </a:prstClr>
                </a:solidFill>
              </a:rPr>
              <a:pPr/>
              <a:t>10/3/2024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3455450-E63D-42D4-AC7F-D9191CE11B2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938117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838200" y="6356350"/>
            <a:ext cx="1756719" cy="365125"/>
          </a:xfrm>
        </p:spPr>
        <p:txBody>
          <a:bodyPr/>
          <a:lstStyle>
            <a:lvl1pPr algn="ctr">
              <a:defRPr sz="1600">
                <a:latin typeface="Calibri" panose="020F0502020204030204" pitchFamily="34" charset="0"/>
                <a:cs typeface="Calibri" panose="020F0502020204030204" pitchFamily="34" charset="0"/>
              </a:defRPr>
            </a:lvl1pPr>
          </a:lstStyle>
          <a:p>
            <a:fld id="{6B01BF2D-5151-4E68-8801-B7C4291547D8}" type="datetimeFigureOut">
              <a:rPr lang="en-US" smtClean="0">
                <a:solidFill>
                  <a:prstClr val="black">
                    <a:tint val="75000"/>
                  </a:prstClr>
                </a:solidFill>
              </a:rPr>
              <a:pPr/>
              <a:t>10/3/2024</a:t>
            </a:fld>
            <a:endParaRPr lang="en-US" dirty="0">
              <a:solidFill>
                <a:prstClr val="black">
                  <a:tint val="75000"/>
                </a:prstClr>
              </a:solidFill>
            </a:endParaRPr>
          </a:p>
        </p:txBody>
      </p:sp>
      <p:sp>
        <p:nvSpPr>
          <p:cNvPr id="5" name="Footer Placeholder 4"/>
          <p:cNvSpPr>
            <a:spLocks noGrp="1"/>
          </p:cNvSpPr>
          <p:nvPr>
            <p:ph type="ftr" sz="quarter" idx="11"/>
          </p:nvPr>
        </p:nvSpPr>
        <p:spPr>
          <a:xfrm>
            <a:off x="2734962" y="6356350"/>
            <a:ext cx="4629665" cy="365125"/>
          </a:xfrm>
        </p:spPr>
        <p:txBody>
          <a:bodyPr/>
          <a:lstStyle>
            <a:lvl1pPr>
              <a:defRPr sz="1600">
                <a:latin typeface="Calibri" panose="020F0502020204030204" pitchFamily="34" charset="0"/>
                <a:cs typeface="Calibri" panose="020F0502020204030204" pitchFamily="34" charset="0"/>
              </a:defRPr>
            </a:lvl1pPr>
          </a:lstStyle>
          <a:p>
            <a:r>
              <a:rPr lang="en-US" dirty="0">
                <a:solidFill>
                  <a:prstClr val="black">
                    <a:tint val="75000"/>
                  </a:prstClr>
                </a:solidFill>
              </a:rPr>
              <a:t>Mahmudur Rahman, CDCS, SEVP, IBBPLC</a:t>
            </a:r>
          </a:p>
        </p:txBody>
      </p:sp>
      <p:sp>
        <p:nvSpPr>
          <p:cNvPr id="6" name="Slide Number Placeholder 5"/>
          <p:cNvSpPr>
            <a:spLocks noGrp="1"/>
          </p:cNvSpPr>
          <p:nvPr>
            <p:ph type="sldNum" sz="quarter" idx="12"/>
          </p:nvPr>
        </p:nvSpPr>
        <p:spPr>
          <a:xfrm>
            <a:off x="7504670" y="6356350"/>
            <a:ext cx="3849130" cy="365125"/>
          </a:xfrm>
        </p:spPr>
        <p:txBody>
          <a:bodyPr/>
          <a:lstStyle>
            <a:lvl1pPr>
              <a:defRPr sz="1600">
                <a:latin typeface="Calibri" panose="020F0502020204030204" pitchFamily="34" charset="0"/>
                <a:cs typeface="Calibri" panose="020F0502020204030204" pitchFamily="34" charset="0"/>
              </a:defRPr>
            </a:lvl1pPr>
          </a:lstStyle>
          <a:p>
            <a:r>
              <a:rPr lang="en-US" dirty="0">
                <a:solidFill>
                  <a:prstClr val="black">
                    <a:tint val="75000"/>
                  </a:prstClr>
                </a:solidFill>
              </a:rPr>
              <a:t>DIB-202: International Trade &amp; Finance</a:t>
            </a:r>
          </a:p>
        </p:txBody>
      </p:sp>
    </p:spTree>
    <p:extLst>
      <p:ext uri="{BB962C8B-B14F-4D97-AF65-F5344CB8AC3E}">
        <p14:creationId xmlns:p14="http://schemas.microsoft.com/office/powerpoint/2010/main" val="322542431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Bahnschrift Condensed" panose="020B0502040204020203" pitchFamily="34" charset="0"/>
                <a:cs typeface="Amiri" panose="00000500000000000000" pitchFamily="2" charset="-78"/>
              </a:defRPr>
            </a:lvl1pPr>
          </a:lstStyle>
          <a:p>
            <a:r>
              <a:rPr lang="en-US" dirty="0"/>
              <a:t>Click to edit Master title style</a:t>
            </a:r>
          </a:p>
        </p:txBody>
      </p:sp>
      <p:sp>
        <p:nvSpPr>
          <p:cNvPr id="3" name="Text Placeholder 2"/>
          <p:cNvSpPr>
            <a:spLocks noGrp="1"/>
          </p:cNvSpPr>
          <p:nvPr>
            <p:ph type="body" idx="1"/>
          </p:nvPr>
        </p:nvSpPr>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838200" y="6356350"/>
            <a:ext cx="1970903" cy="365125"/>
          </a:xfrm>
        </p:spPr>
        <p:txBody>
          <a:bodyPr/>
          <a:lstStyle>
            <a:lvl1pPr algn="ctr">
              <a:defRPr sz="1600">
                <a:latin typeface="Calibri" panose="020F0502020204030204" pitchFamily="34" charset="0"/>
                <a:cs typeface="Calibri" panose="020F0502020204030204" pitchFamily="34" charset="0"/>
              </a:defRPr>
            </a:lvl1pPr>
          </a:lstStyle>
          <a:p>
            <a:fld id="{915C3171-D321-4FD4-AAD0-DEB0EAC90225}" type="datetimeFigureOut">
              <a:rPr lang="en-US" smtClean="0">
                <a:solidFill>
                  <a:prstClr val="black">
                    <a:tint val="75000"/>
                  </a:prstClr>
                </a:solidFill>
              </a:rPr>
              <a:pPr/>
              <a:t>10/3/2024</a:t>
            </a:fld>
            <a:endParaRPr lang="en-US" dirty="0">
              <a:solidFill>
                <a:prstClr val="black">
                  <a:tint val="75000"/>
                </a:prstClr>
              </a:solidFill>
            </a:endParaRPr>
          </a:p>
        </p:txBody>
      </p:sp>
      <p:sp>
        <p:nvSpPr>
          <p:cNvPr id="5" name="Footer Placeholder 4"/>
          <p:cNvSpPr>
            <a:spLocks noGrp="1"/>
          </p:cNvSpPr>
          <p:nvPr>
            <p:ph type="ftr" sz="quarter" idx="11"/>
          </p:nvPr>
        </p:nvSpPr>
        <p:spPr>
          <a:xfrm>
            <a:off x="2809103" y="6356350"/>
            <a:ext cx="4151870" cy="365125"/>
          </a:xfrm>
        </p:spPr>
        <p:txBody>
          <a:bodyPr/>
          <a:lstStyle>
            <a:lvl1pPr>
              <a:defRPr sz="1600">
                <a:latin typeface="Calibri" panose="020F0502020204030204" pitchFamily="34" charset="0"/>
                <a:cs typeface="Calibri" panose="020F0502020204030204" pitchFamily="34" charset="0"/>
              </a:defRPr>
            </a:lvl1pPr>
          </a:lstStyle>
          <a:p>
            <a:r>
              <a:rPr lang="en-US" dirty="0">
                <a:solidFill>
                  <a:prstClr val="black">
                    <a:tint val="75000"/>
                  </a:prstClr>
                </a:solidFill>
              </a:rPr>
              <a:t>Mahmudur Rahman, CDCS, SEVP, IBBPLC</a:t>
            </a:r>
          </a:p>
        </p:txBody>
      </p:sp>
      <p:sp>
        <p:nvSpPr>
          <p:cNvPr id="6" name="Slide Number Placeholder 5"/>
          <p:cNvSpPr>
            <a:spLocks noGrp="1"/>
          </p:cNvSpPr>
          <p:nvPr>
            <p:ph type="sldNum" sz="quarter" idx="12"/>
          </p:nvPr>
        </p:nvSpPr>
        <p:spPr>
          <a:xfrm>
            <a:off x="6960973" y="6356350"/>
            <a:ext cx="4392827" cy="365125"/>
          </a:xfrm>
        </p:spPr>
        <p:txBody>
          <a:bodyPr/>
          <a:lstStyle>
            <a:lvl1pPr>
              <a:defRPr sz="1600">
                <a:latin typeface="Calibri" panose="020F0502020204030204" pitchFamily="34" charset="0"/>
                <a:cs typeface="Calibri" panose="020F0502020204030204" pitchFamily="34" charset="0"/>
              </a:defRPr>
            </a:lvl1pPr>
          </a:lstStyle>
          <a:p>
            <a:r>
              <a:rPr lang="en-US" dirty="0">
                <a:solidFill>
                  <a:prstClr val="black">
                    <a:tint val="75000"/>
                  </a:prstClr>
                </a:solidFill>
              </a:rPr>
              <a:t>DIB-202: International Trade &amp; Finance</a:t>
            </a:r>
          </a:p>
        </p:txBody>
      </p:sp>
    </p:spTree>
    <p:extLst>
      <p:ext uri="{BB962C8B-B14F-4D97-AF65-F5344CB8AC3E}">
        <p14:creationId xmlns:p14="http://schemas.microsoft.com/office/powerpoint/2010/main" val="84404025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6B01BF2D-5151-4E68-8801-B7C4291547D8}" type="datetimeFigureOut">
              <a:rPr lang="en-US" smtClean="0"/>
              <a:pPr/>
              <a:t>10/3/2024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309617472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lvl1pPr algn="just">
              <a:defRPr/>
            </a:lvl1pPr>
            <a:lvl2pPr algn="just">
              <a:defRPr/>
            </a:lvl2pPr>
            <a:lvl3pPr algn="just">
              <a:defRPr/>
            </a:lvl3pPr>
            <a:lvl4pPr algn="just">
              <a:defRPr/>
            </a:lvl4pPr>
            <a:lvl5pPr algn="ju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6B01BF2D-5151-4E68-8801-B7C4291547D8}" type="datetimeFigureOut">
              <a:rPr lang="en-US" smtClean="0"/>
              <a:pPr/>
              <a:t>10/3/2024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72653339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6B01BF2D-5151-4E68-8801-B7C4291547D8}" type="datetimeFigureOut">
              <a:rPr lang="en-US" smtClean="0"/>
              <a:pPr/>
              <a:t>10/3/2024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16609746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6B01BF2D-5151-4E68-8801-B7C4291547D8}" type="datetimeFigureOut">
              <a:rPr lang="en-US" smtClean="0"/>
              <a:pPr/>
              <a:t>10/3/2024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87479368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01BF2D-5151-4E68-8801-B7C4291547D8}" type="datetimeFigureOut">
              <a:rPr lang="en-US" smtClean="0"/>
              <a:pPr/>
              <a:t>10/3/2024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162650675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normAutofit/>
          </a:bodyPr>
          <a:lstStyle>
            <a:lvl1pPr>
              <a:defRPr sz="40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normAutofit/>
          </a:bodyPr>
          <a:lstStyle>
            <a:lvl1pPr>
              <a:defRPr sz="2400"/>
            </a:lvl1pPr>
            <a:lvl2pPr>
              <a:defRPr sz="2400"/>
            </a:lvl2pPr>
            <a:lvl3pPr>
              <a:defRPr sz="2400"/>
            </a:lvl3pPr>
            <a:lvl4pPr>
              <a:defRPr sz="2400"/>
            </a:lvl4pPr>
            <a:lvl5pPr>
              <a:defRPr sz="24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B01BF2D-5151-4E68-8801-B7C4291547D8}" type="datetimeFigureOut">
              <a:rPr lang="en-US" smtClean="0"/>
              <a:pPr/>
              <a:t>10/3/2024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126238418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normAutofit/>
          </a:bodyPr>
          <a:lstStyle>
            <a:lvl1pPr>
              <a:defRPr sz="4000"/>
            </a:lvl1pPr>
          </a:lstStyle>
          <a:p>
            <a:r>
              <a:rPr lang="en-US" dirty="0"/>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6B01BF2D-5151-4E68-8801-B7C4291547D8}" type="datetimeFigureOut">
              <a:rPr lang="en-US" smtClean="0"/>
              <a:pPr/>
              <a:t>10/3/2024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25541840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10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01BF2D-5151-4E68-8801-B7C4291547D8}" type="datetimeFigureOut">
              <a:rPr lang="en-US" smtClean="0"/>
              <a:pPr/>
              <a:t>10/3/2024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455450-E63D-42D4-AC7F-D9191CE11B28}" type="slidenum">
              <a:rPr lang="en-US" smtClean="0"/>
              <a:pPr/>
              <a:t>‹#›</a:t>
            </a:fld>
            <a:endParaRPr lang="en-US"/>
          </a:p>
        </p:txBody>
      </p:sp>
    </p:spTree>
    <p:extLst>
      <p:ext uri="{BB962C8B-B14F-4D97-AF65-F5344CB8AC3E}">
        <p14:creationId xmlns:p14="http://schemas.microsoft.com/office/powerpoint/2010/main" val="15038448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xStyles>
    <p:titleStyle>
      <a:lvl1pPr algn="l" defTabSz="914400" rtl="0" eaLnBrk="1" latinLnBrk="0" hangingPunct="1">
        <a:lnSpc>
          <a:spcPct val="90000"/>
        </a:lnSpc>
        <a:spcBef>
          <a:spcPct val="0"/>
        </a:spcBef>
        <a:buNone/>
        <a:defRPr sz="4000" kern="1200">
          <a:solidFill>
            <a:schemeClr val="tx1"/>
          </a:solidFill>
          <a:latin typeface="Bahnschrift Condensed" panose="020B0502040204020203" pitchFamily="34" charset="0"/>
          <a:ea typeface="+mj-ea"/>
          <a:cs typeface="+mj-cs"/>
        </a:defRPr>
      </a:lvl1pPr>
    </p:titleStyle>
    <p:bodyStyle>
      <a:lvl1pPr marL="228600" indent="-228600" algn="just"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1pPr>
      <a:lvl2pPr marL="685800" indent="-228600" algn="just"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just"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3pPr>
      <a:lvl4pPr marL="1600200" indent="-228600" algn="just"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4pPr>
      <a:lvl5pPr marL="2057400" indent="-228600" algn="just"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10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01BF2D-5151-4E68-8801-B7C4291547D8}" type="datetimeFigureOut">
              <a:rPr lang="en-US" smtClean="0">
                <a:solidFill>
                  <a:prstClr val="black">
                    <a:tint val="75000"/>
                  </a:prstClr>
                </a:solidFill>
              </a:rPr>
              <a:pPr/>
              <a:t>10/3/2024</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455450-E63D-42D4-AC7F-D9191CE11B2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7868303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xStyles>
    <p:titleStyle>
      <a:lvl1pPr algn="l" defTabSz="914400" rtl="0" eaLnBrk="1" latinLnBrk="0" hangingPunct="1">
        <a:lnSpc>
          <a:spcPct val="90000"/>
        </a:lnSpc>
        <a:spcBef>
          <a:spcPct val="0"/>
        </a:spcBef>
        <a:buNone/>
        <a:defRPr sz="4000" kern="1200">
          <a:solidFill>
            <a:schemeClr val="tx1"/>
          </a:solidFill>
          <a:latin typeface="Bahnschrift Condensed" panose="020B0502040204020203" pitchFamily="34" charset="0"/>
          <a:ea typeface="+mj-ea"/>
          <a:cs typeface="+mj-cs"/>
        </a:defRPr>
      </a:lvl1pPr>
    </p:titleStyle>
    <p:bodyStyle>
      <a:lvl1pPr marL="228600" indent="-228600" algn="just"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1pPr>
      <a:lvl2pPr marL="685800" indent="-228600" algn="just"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just"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3pPr>
      <a:lvl4pPr marL="1600200" indent="-228600" algn="just"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4pPr>
      <a:lvl5pPr marL="2057400" indent="-228600" algn="just"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303229" y="1247663"/>
            <a:ext cx="7974371" cy="1800448"/>
          </a:xfrm>
          <a:noFill/>
        </p:spPr>
        <p:txBody>
          <a:bodyPr>
            <a:noAutofit/>
          </a:bodyPr>
          <a:lstStyle/>
          <a:p>
            <a:pPr algn="r"/>
            <a:r>
              <a:rPr lang="en-US" sz="5400" b="1" cap="small" dirty="0">
                <a:ln>
                  <a:solidFill>
                    <a:schemeClr val="tx1"/>
                  </a:solidFill>
                </a:ln>
                <a:solidFill>
                  <a:schemeClr val="accent6">
                    <a:lumMod val="75000"/>
                  </a:schemeClr>
                </a:solidFill>
                <a:effectLst>
                  <a:outerShdw blurRad="38100" dist="38100" dir="2700000" algn="tl">
                    <a:srgbClr val="000000">
                      <a:alpha val="43137"/>
                    </a:srgbClr>
                  </a:outerShdw>
                </a:effectLst>
              </a:rPr>
              <a:t>DIB-202 : International </a:t>
            </a:r>
            <a:br>
              <a:rPr lang="en-US" sz="5400" b="1" cap="small" dirty="0">
                <a:ln>
                  <a:solidFill>
                    <a:schemeClr val="tx1"/>
                  </a:solidFill>
                </a:ln>
                <a:solidFill>
                  <a:schemeClr val="accent6">
                    <a:lumMod val="75000"/>
                  </a:schemeClr>
                </a:solidFill>
                <a:effectLst>
                  <a:outerShdw blurRad="38100" dist="38100" dir="2700000" algn="tl">
                    <a:srgbClr val="000000">
                      <a:alpha val="43137"/>
                    </a:srgbClr>
                  </a:outerShdw>
                </a:effectLst>
              </a:rPr>
            </a:br>
            <a:r>
              <a:rPr lang="en-US" sz="5400" b="1" cap="small" dirty="0">
                <a:ln>
                  <a:solidFill>
                    <a:schemeClr val="tx1"/>
                  </a:solidFill>
                </a:ln>
                <a:solidFill>
                  <a:schemeClr val="accent6">
                    <a:lumMod val="75000"/>
                  </a:schemeClr>
                </a:solidFill>
                <a:effectLst>
                  <a:outerShdw blurRad="38100" dist="38100" dir="2700000" algn="tl">
                    <a:srgbClr val="000000">
                      <a:alpha val="43137"/>
                    </a:srgbClr>
                  </a:outerShdw>
                </a:effectLst>
              </a:rPr>
              <a:t>Trade and Finance </a:t>
            </a:r>
          </a:p>
        </p:txBody>
      </p:sp>
      <p:sp>
        <p:nvSpPr>
          <p:cNvPr id="3" name="Subtitle 2"/>
          <p:cNvSpPr>
            <a:spLocks noGrp="1"/>
          </p:cNvSpPr>
          <p:nvPr>
            <p:ph type="subTitle" idx="1"/>
          </p:nvPr>
        </p:nvSpPr>
        <p:spPr>
          <a:xfrm>
            <a:off x="2171115" y="3910011"/>
            <a:ext cx="9106485" cy="904875"/>
          </a:xfrm>
          <a:noFill/>
        </p:spPr>
        <p:txBody>
          <a:bodyPr>
            <a:normAutofit fontScale="92500" lnSpcReduction="10000"/>
          </a:bodyPr>
          <a:lstStyle/>
          <a:p>
            <a:pPr algn="r">
              <a:spcBef>
                <a:spcPts val="0"/>
              </a:spcBef>
            </a:pPr>
            <a:r>
              <a:rPr lang="en-US" b="1" cap="small" dirty="0">
                <a:ln>
                  <a:solidFill>
                    <a:schemeClr val="tx1"/>
                  </a:solidFill>
                </a:ln>
                <a:solidFill>
                  <a:schemeClr val="accent6">
                    <a:lumMod val="75000"/>
                  </a:schemeClr>
                </a:solidFill>
                <a:effectLst>
                  <a:outerShdw blurRad="38100" dist="38100" dir="2700000" algn="tl">
                    <a:srgbClr val="000000">
                      <a:alpha val="43137"/>
                    </a:srgbClr>
                  </a:outerShdw>
                </a:effectLst>
              </a:rPr>
              <a:t>Mahmudur Rahman, CDCS</a:t>
            </a:r>
          </a:p>
          <a:p>
            <a:pPr algn="r">
              <a:spcBef>
                <a:spcPts val="0"/>
              </a:spcBef>
            </a:pPr>
            <a:r>
              <a:rPr lang="en-US" b="1" cap="small" dirty="0">
                <a:ln>
                  <a:solidFill>
                    <a:schemeClr val="tx1"/>
                  </a:solidFill>
                </a:ln>
                <a:solidFill>
                  <a:schemeClr val="accent6">
                    <a:lumMod val="75000"/>
                  </a:schemeClr>
                </a:solidFill>
                <a:effectLst>
                  <a:outerShdw blurRad="38100" dist="38100" dir="2700000" algn="tl">
                    <a:srgbClr val="000000">
                      <a:alpha val="43137"/>
                    </a:srgbClr>
                  </a:outerShdw>
                </a:effectLst>
              </a:rPr>
              <a:t>SEVP &amp; Head of Dhaka Central Zone</a:t>
            </a:r>
          </a:p>
          <a:p>
            <a:pPr algn="r">
              <a:spcBef>
                <a:spcPts val="0"/>
              </a:spcBef>
            </a:pPr>
            <a:r>
              <a:rPr lang="en-US" b="1" cap="small" dirty="0" err="1">
                <a:ln>
                  <a:solidFill>
                    <a:schemeClr val="tx1"/>
                  </a:solidFill>
                </a:ln>
                <a:solidFill>
                  <a:schemeClr val="accent6">
                    <a:lumMod val="75000"/>
                  </a:schemeClr>
                </a:solidFill>
                <a:effectLst>
                  <a:outerShdw blurRad="38100" dist="38100" dir="2700000" algn="tl">
                    <a:srgbClr val="000000">
                      <a:alpha val="43137"/>
                    </a:srgbClr>
                  </a:outerShdw>
                </a:effectLst>
              </a:rPr>
              <a:t>Islami</a:t>
            </a:r>
            <a:r>
              <a:rPr lang="en-US" b="1" cap="small" dirty="0">
                <a:ln>
                  <a:solidFill>
                    <a:schemeClr val="tx1"/>
                  </a:solidFill>
                </a:ln>
                <a:solidFill>
                  <a:schemeClr val="accent6">
                    <a:lumMod val="75000"/>
                  </a:schemeClr>
                </a:solidFill>
                <a:effectLst>
                  <a:outerShdw blurRad="38100" dist="38100" dir="2700000" algn="tl">
                    <a:srgbClr val="000000">
                      <a:alpha val="43137"/>
                    </a:srgbClr>
                  </a:outerShdw>
                </a:effectLst>
              </a:rPr>
              <a:t> Bank Bangladesh PLC</a:t>
            </a:r>
            <a:endParaRPr lang="en-US" sz="2200" dirty="0">
              <a:ln>
                <a:solidFill>
                  <a:schemeClr val="tx1"/>
                </a:solidFill>
              </a:ln>
              <a:solidFill>
                <a:schemeClr val="accent6">
                  <a:lumMod val="75000"/>
                </a:schemeClr>
              </a:solidFill>
              <a:latin typeface="Cambria" panose="02040503050406030204" pitchFamily="18" charset="0"/>
            </a:endParaRPr>
          </a:p>
        </p:txBody>
      </p:sp>
      <p:sp>
        <p:nvSpPr>
          <p:cNvPr id="4" name="TextBox 3"/>
          <p:cNvSpPr txBox="1"/>
          <p:nvPr/>
        </p:nvSpPr>
        <p:spPr>
          <a:xfrm>
            <a:off x="5152571" y="5996226"/>
            <a:ext cx="5167086" cy="338554"/>
          </a:xfrm>
          <a:prstGeom prst="rect">
            <a:avLst/>
          </a:prstGeom>
          <a:solidFill>
            <a:schemeClr val="bg1">
              <a:alpha val="79000"/>
            </a:schemeClr>
          </a:solidFill>
        </p:spPr>
        <p:txBody>
          <a:bodyPr wrap="square" rtlCol="0">
            <a:spAutoFit/>
          </a:bodyPr>
          <a:lstStyle/>
          <a:p>
            <a:pPr algn="r"/>
            <a:endParaRPr lang="en-US" sz="1600" dirty="0">
              <a:latin typeface="Cambria" panose="02040503050406030204" pitchFamily="18" charset="0"/>
            </a:endParaRPr>
          </a:p>
        </p:txBody>
      </p:sp>
      <p:cxnSp>
        <p:nvCxnSpPr>
          <p:cNvPr id="6" name="Straight Connector 5"/>
          <p:cNvCxnSpPr/>
          <p:nvPr/>
        </p:nvCxnSpPr>
        <p:spPr>
          <a:xfrm>
            <a:off x="11420475" y="1400175"/>
            <a:ext cx="9525" cy="1495425"/>
          </a:xfrm>
          <a:prstGeom prst="line">
            <a:avLst/>
          </a:prstGeom>
          <a:ln w="76200">
            <a:solidFill>
              <a:schemeClr val="accent4">
                <a:lumMod val="75000"/>
              </a:schemeClr>
            </a:solidFill>
          </a:ln>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11410950" y="3910011"/>
            <a:ext cx="9525" cy="904875"/>
          </a:xfrm>
          <a:prstGeom prst="line">
            <a:avLst/>
          </a:prstGeom>
          <a:ln w="76200">
            <a:solidFill>
              <a:schemeClr val="accent4">
                <a:lumMod val="60000"/>
                <a:lumOff val="40000"/>
              </a:schemeClr>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5579708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859" y="257548"/>
            <a:ext cx="10515600" cy="900149"/>
          </a:xfrm>
        </p:spPr>
        <p:txBody>
          <a:bodyPr>
            <a:noAutofit/>
          </a:bodyPr>
          <a:lstStyle/>
          <a:p>
            <a:r>
              <a:rPr lang="en-US" sz="2000" dirty="0">
                <a:ln>
                  <a:solidFill>
                    <a:schemeClr val="tx1"/>
                  </a:solidFill>
                </a:ln>
                <a:solidFill>
                  <a:schemeClr val="accent6">
                    <a:lumMod val="75000"/>
                  </a:schemeClr>
                </a:solidFill>
              </a:rPr>
              <a:t>Discuss the features of international trade in the light of Islamic Economics/</a:t>
            </a:r>
            <a:r>
              <a:rPr lang="en-US" sz="2000" dirty="0" err="1">
                <a:ln>
                  <a:solidFill>
                    <a:schemeClr val="tx1"/>
                  </a:solidFill>
                </a:ln>
                <a:solidFill>
                  <a:schemeClr val="accent6">
                    <a:lumMod val="75000"/>
                  </a:schemeClr>
                </a:solidFill>
              </a:rPr>
              <a:t>Shariah</a:t>
            </a:r>
            <a:r>
              <a:rPr lang="en-US" sz="2000" dirty="0">
                <a:ln>
                  <a:solidFill>
                    <a:schemeClr val="tx1"/>
                  </a:solidFill>
                </a:ln>
                <a:solidFill>
                  <a:schemeClr val="accent6">
                    <a:lumMod val="75000"/>
                  </a:schemeClr>
                </a:solidFill>
              </a:rPr>
              <a:t> </a:t>
            </a:r>
            <a:r>
              <a:rPr lang="en-US" sz="1600" dirty="0">
                <a:ln>
                  <a:solidFill>
                    <a:schemeClr val="tx1"/>
                  </a:solidFill>
                </a:ln>
                <a:solidFill>
                  <a:schemeClr val="accent6">
                    <a:lumMod val="75000"/>
                  </a:schemeClr>
                </a:solidFill>
              </a:rPr>
              <a:t>(April, 2017) (May 2023)</a:t>
            </a:r>
            <a:r>
              <a:rPr lang="en-US" sz="1200" dirty="0">
                <a:ln>
                  <a:solidFill>
                    <a:schemeClr val="tx1"/>
                  </a:solidFill>
                </a:ln>
                <a:solidFill>
                  <a:schemeClr val="accent6">
                    <a:lumMod val="75000"/>
                  </a:schemeClr>
                </a:solidFill>
              </a:rPr>
              <a:t> / </a:t>
            </a:r>
            <a:r>
              <a:rPr lang="en-US" sz="2000" dirty="0">
                <a:ln>
                  <a:solidFill>
                    <a:schemeClr val="tx1"/>
                  </a:solidFill>
                </a:ln>
                <a:solidFill>
                  <a:schemeClr val="accent6">
                    <a:lumMod val="75000"/>
                  </a:schemeClr>
                </a:solidFill>
              </a:rPr>
              <a:t>Discuss Islamic approach to international trade</a:t>
            </a:r>
            <a:r>
              <a:rPr lang="en-US" sz="2400" dirty="0">
                <a:ln>
                  <a:solidFill>
                    <a:schemeClr val="tx1"/>
                  </a:solidFill>
                </a:ln>
                <a:solidFill>
                  <a:schemeClr val="accent6">
                    <a:lumMod val="75000"/>
                  </a:schemeClr>
                </a:solidFill>
              </a:rPr>
              <a:t>.</a:t>
            </a:r>
            <a:r>
              <a:rPr lang="en-US" sz="2800" dirty="0">
                <a:ln>
                  <a:solidFill>
                    <a:schemeClr val="tx1"/>
                  </a:solidFill>
                </a:ln>
                <a:solidFill>
                  <a:schemeClr val="accent6">
                    <a:lumMod val="75000"/>
                  </a:schemeClr>
                </a:solidFill>
              </a:rPr>
              <a:t> </a:t>
            </a:r>
            <a:r>
              <a:rPr lang="en-US" sz="2000" dirty="0">
                <a:ln>
                  <a:solidFill>
                    <a:schemeClr val="tx1"/>
                  </a:solidFill>
                </a:ln>
                <a:solidFill>
                  <a:schemeClr val="accent6">
                    <a:lumMod val="75000"/>
                  </a:schemeClr>
                </a:solidFill>
              </a:rPr>
              <a:t>(April, 2018)</a:t>
            </a:r>
          </a:p>
        </p:txBody>
      </p:sp>
      <p:sp>
        <p:nvSpPr>
          <p:cNvPr id="3" name="Text Placeholder 2"/>
          <p:cNvSpPr>
            <a:spLocks noGrp="1"/>
          </p:cNvSpPr>
          <p:nvPr>
            <p:ph type="body" idx="1"/>
          </p:nvPr>
        </p:nvSpPr>
        <p:spPr>
          <a:xfrm>
            <a:off x="838200" y="1265274"/>
            <a:ext cx="10515600" cy="5124893"/>
          </a:xfrm>
        </p:spPr>
        <p:txBody>
          <a:bodyPr>
            <a:normAutofit fontScale="70000" lnSpcReduction="20000"/>
          </a:bodyPr>
          <a:lstStyle/>
          <a:p>
            <a:pPr lvl="0"/>
            <a:r>
              <a:rPr lang="en-US" dirty="0"/>
              <a:t>International trade plays an important role in the global economy and Islamic economics provides a unique perspective on the features of international trade. Here are some of the key features of international trade in the light of Islamic economics:</a:t>
            </a:r>
          </a:p>
          <a:p>
            <a:pPr lvl="1"/>
            <a:r>
              <a:rPr lang="en-US" b="1" dirty="0"/>
              <a:t>Free trade: </a:t>
            </a:r>
            <a:r>
              <a:rPr lang="en-US" dirty="0"/>
              <a:t>Islamic economics advocates for free and fair trade among nations, without any restrictions or tariffs that could harm any party involved in the transaction. The goal is to encourage trade between countries, promote economic growth, and support the development of a just and equitable global economy.</a:t>
            </a:r>
          </a:p>
          <a:p>
            <a:pPr lvl="1"/>
            <a:r>
              <a:rPr lang="en-US" b="1" dirty="0"/>
              <a:t>Fair distribution of benefits: </a:t>
            </a:r>
            <a:r>
              <a:rPr lang="en-US" dirty="0"/>
              <a:t>Islamic economics emphasizes the fair distribution of benefits from international trade, ensuring that all parties involved in a transaction are treated justly and equitably. This means that profits and benefits from trade should be shared fairly, and any unfair practices or exploitation should be avoided.</a:t>
            </a:r>
          </a:p>
          <a:p>
            <a:pPr lvl="1"/>
            <a:r>
              <a:rPr lang="en-US" b="1" dirty="0"/>
              <a:t>Ethical considerations: </a:t>
            </a:r>
            <a:r>
              <a:rPr lang="en-US" dirty="0"/>
              <a:t>Islamic economics emphasizes ethical considerations in international trade, such as avoiding transactions that involve interest or any form of exploitation, promoting transparency and accountability, and ensuring that all parties involved in a transaction are aware of the terms and conditions of the trade.</a:t>
            </a:r>
          </a:p>
          <a:p>
            <a:pPr lvl="1"/>
            <a:r>
              <a:rPr lang="en-US" b="1" dirty="0"/>
              <a:t>Promoting cooperation and mutual benefit: </a:t>
            </a:r>
            <a:r>
              <a:rPr lang="en-US" dirty="0"/>
              <a:t>Islamic economics encourages cooperation and mutual benefit between countries, rather than competition or conflict. The goal is to build relationships based on mutual trust, respect, and benefit, leading to economic growth and development for all parties involved.</a:t>
            </a:r>
          </a:p>
          <a:p>
            <a:pPr lvl="1"/>
            <a:r>
              <a:rPr lang="en-US" b="1" dirty="0"/>
              <a:t>Social justice: </a:t>
            </a:r>
            <a:r>
              <a:rPr lang="en-US" dirty="0"/>
              <a:t>Islamic economics places a strong emphasis on social justice in international trade, ensuring that trade benefits the poor, marginalized, and disadvantaged. This means that trade policies and practices should be designed to reduce poverty, promote equality, and support sustainable development.</a:t>
            </a:r>
          </a:p>
          <a:p>
            <a:pPr lvl="0"/>
            <a:r>
              <a:rPr lang="en-US" dirty="0"/>
              <a:t>In summary, Islamic economics provides a unique perspective on international trade, emphasizing the importance of free and fair trade, ethical considerations, mutual benefit, social justice, and cooperation. These principles can help to promote a more just and equitable global economy, and ensure that the benefits of international trade are shared fairly among all parties involved.</a:t>
            </a:r>
          </a:p>
        </p:txBody>
      </p:sp>
    </p:spTree>
    <p:extLst>
      <p:ext uri="{BB962C8B-B14F-4D97-AF65-F5344CB8AC3E}">
        <p14:creationId xmlns:p14="http://schemas.microsoft.com/office/powerpoint/2010/main" val="50411908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17108"/>
          </a:xfrm>
        </p:spPr>
        <p:txBody>
          <a:bodyPr>
            <a:normAutofit fontScale="90000"/>
          </a:bodyPr>
          <a:lstStyle/>
          <a:p>
            <a:r>
              <a:rPr lang="en-US" sz="3600" dirty="0">
                <a:ln>
                  <a:solidFill>
                    <a:schemeClr val="tx1"/>
                  </a:solidFill>
                </a:ln>
                <a:solidFill>
                  <a:schemeClr val="accent6">
                    <a:lumMod val="75000"/>
                  </a:schemeClr>
                </a:solidFill>
              </a:rPr>
              <a:t>How Islamic approach to international trade different from traditional approach? </a:t>
            </a:r>
            <a:r>
              <a:rPr lang="en-US" sz="2000" dirty="0">
                <a:ln>
                  <a:solidFill>
                    <a:schemeClr val="tx1"/>
                  </a:solidFill>
                </a:ln>
                <a:solidFill>
                  <a:schemeClr val="accent6">
                    <a:lumMod val="75000"/>
                  </a:schemeClr>
                </a:solidFill>
              </a:rPr>
              <a:t>(April, 2018)</a:t>
            </a:r>
          </a:p>
        </p:txBody>
      </p:sp>
      <p:sp>
        <p:nvSpPr>
          <p:cNvPr id="3" name="Text Placeholder 2"/>
          <p:cNvSpPr>
            <a:spLocks noGrp="1"/>
          </p:cNvSpPr>
          <p:nvPr>
            <p:ph type="body" idx="1"/>
          </p:nvPr>
        </p:nvSpPr>
        <p:spPr>
          <a:xfrm>
            <a:off x="838200" y="1594884"/>
            <a:ext cx="10515600" cy="4986669"/>
          </a:xfrm>
        </p:spPr>
        <p:txBody>
          <a:bodyPr>
            <a:normAutofit fontScale="62500" lnSpcReduction="20000"/>
          </a:bodyPr>
          <a:lstStyle/>
          <a:p>
            <a:pPr lvl="0"/>
            <a:r>
              <a:rPr lang="en-US" sz="2700" dirty="0"/>
              <a:t>The Islamic approach to international trade is rooted in the principles of justice, fairness, and mutual benefit, and differs from the traditional approach in several ways. Here are some of the key differences:</a:t>
            </a:r>
          </a:p>
          <a:p>
            <a:pPr lvl="1"/>
            <a:r>
              <a:rPr lang="en-US" sz="2700" b="1" dirty="0"/>
              <a:t>Fair and just trade: </a:t>
            </a:r>
            <a:r>
              <a:rPr lang="en-US" sz="2700" dirty="0"/>
              <a:t>The Islamic approach emphasizes the importance of fair and just trade, without exploitation, deception, or any form of injustice. This differs from the traditional approach, which often prioritizes profit above all else, and may involve practices that are considered unethical or unfair.</a:t>
            </a:r>
          </a:p>
          <a:p>
            <a:pPr lvl="1"/>
            <a:r>
              <a:rPr lang="en-US" sz="2700" b="1" dirty="0"/>
              <a:t>Mutual benefit: </a:t>
            </a:r>
            <a:r>
              <a:rPr lang="en-US" sz="2700" dirty="0"/>
              <a:t>The Islamic approach emphasizes the importance of mutual benefit in trade, rather than competition or exploitation. This differs from the traditional approach, which may involve one party gaining an unfair advantage over another, or engaging in practices that harm other parties.</a:t>
            </a:r>
          </a:p>
          <a:p>
            <a:pPr lvl="1"/>
            <a:r>
              <a:rPr lang="en-US" sz="2700" b="1" dirty="0"/>
              <a:t>Ethical considerations: </a:t>
            </a:r>
            <a:r>
              <a:rPr lang="en-US" sz="2700" dirty="0"/>
              <a:t>The Islamic approach emphasizes ethical considerations in international trade, such as avoiding transactions that involve interest (</a:t>
            </a:r>
            <a:r>
              <a:rPr lang="en-US" sz="2700" dirty="0" err="1"/>
              <a:t>riba</a:t>
            </a:r>
            <a:r>
              <a:rPr lang="en-US" sz="2700" dirty="0"/>
              <a:t>) or any form of exploitation. This differs from the traditional approach, which may prioritize profit above all else, even if it involves unethical or exploitative practices.</a:t>
            </a:r>
          </a:p>
          <a:p>
            <a:pPr lvl="1"/>
            <a:r>
              <a:rPr lang="en-US" sz="2700" b="1" dirty="0"/>
              <a:t>Supporting economic development: </a:t>
            </a:r>
            <a:r>
              <a:rPr lang="en-US" sz="2700" dirty="0"/>
              <a:t>The Islamic approach encourages trade as a means of promoting economic development and reducing poverty. This differs from the traditional approach, which may prioritize the interests of wealthy nations or corporations over the development of less developed nations.</a:t>
            </a:r>
          </a:p>
          <a:p>
            <a:pPr lvl="1"/>
            <a:r>
              <a:rPr lang="en-US" sz="2700" b="1" dirty="0"/>
              <a:t>Promoting social justice: </a:t>
            </a:r>
            <a:r>
              <a:rPr lang="en-US" sz="2700" dirty="0"/>
              <a:t>The Islamic approach emphasizes the importance of social justice in international trade, ensuring that trade benefits the poor, marginalized, and disadvantaged. This differs from the traditional approach, which may prioritize profit over the needs and interests of vulnerable populations.</a:t>
            </a:r>
          </a:p>
          <a:p>
            <a:pPr lvl="0"/>
            <a:r>
              <a:rPr lang="en-US" sz="2700" dirty="0"/>
              <a:t>In summary, the Islamic approach to international trade differs from the traditional approach in several key ways, emphasizing fair and just trade, mutual benefit, ethical considerations, supporting economic development, and promoting social justice. These principles can help to ensure that trade is conducted in a manner that is consistent with Islamic values and promotes the common good of all people, rather than simply prioritizing profit or the interests of powerful nations or corporations.</a:t>
            </a:r>
          </a:p>
          <a:p>
            <a:pPr lvl="0"/>
            <a:endParaRPr lang="en-US" dirty="0"/>
          </a:p>
          <a:p>
            <a:pPr lvl="0"/>
            <a:endParaRPr lang="en-US" dirty="0"/>
          </a:p>
        </p:txBody>
      </p:sp>
    </p:spTree>
    <p:extLst>
      <p:ext uri="{BB962C8B-B14F-4D97-AF65-F5344CB8AC3E}">
        <p14:creationId xmlns:p14="http://schemas.microsoft.com/office/powerpoint/2010/main" val="209565302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92317"/>
          </a:xfrm>
        </p:spPr>
        <p:txBody>
          <a:bodyPr/>
          <a:lstStyle/>
          <a:p>
            <a:r>
              <a:rPr lang="en-US" dirty="0">
                <a:ln>
                  <a:solidFill>
                    <a:schemeClr val="tx1"/>
                  </a:solidFill>
                </a:ln>
                <a:solidFill>
                  <a:schemeClr val="accent6">
                    <a:lumMod val="75000"/>
                  </a:schemeClr>
                </a:solidFill>
              </a:rPr>
              <a:t>Trade theory</a:t>
            </a:r>
          </a:p>
        </p:txBody>
      </p:sp>
      <p:sp>
        <p:nvSpPr>
          <p:cNvPr id="3" name="Content Placeholder 2"/>
          <p:cNvSpPr>
            <a:spLocks noGrp="1"/>
          </p:cNvSpPr>
          <p:nvPr>
            <p:ph sz="half" idx="1"/>
          </p:nvPr>
        </p:nvSpPr>
        <p:spPr>
          <a:xfrm>
            <a:off x="838200" y="2974637"/>
            <a:ext cx="5181600" cy="2675035"/>
          </a:xfrm>
        </p:spPr>
        <p:txBody>
          <a:bodyPr>
            <a:normAutofit/>
          </a:bodyPr>
          <a:lstStyle/>
          <a:p>
            <a:pPr lvl="1"/>
            <a:r>
              <a:rPr lang="en-US" sz="1800" b="1" dirty="0"/>
              <a:t>Mercantilism</a:t>
            </a:r>
          </a:p>
          <a:p>
            <a:pPr lvl="1"/>
            <a:r>
              <a:rPr lang="en-US" sz="1800" b="1" dirty="0"/>
              <a:t>Absolute Advantage</a:t>
            </a:r>
          </a:p>
          <a:p>
            <a:pPr lvl="1"/>
            <a:r>
              <a:rPr lang="en-US" sz="1800" b="1" dirty="0"/>
              <a:t>Comparative Advantage</a:t>
            </a:r>
          </a:p>
          <a:p>
            <a:pPr lvl="1"/>
            <a:r>
              <a:rPr lang="en-US" sz="1800" dirty="0"/>
              <a:t>Factor Endowment</a:t>
            </a:r>
          </a:p>
          <a:p>
            <a:pPr lvl="1"/>
            <a:r>
              <a:rPr lang="en-US" sz="1800" b="1" dirty="0" err="1"/>
              <a:t>Heckscher</a:t>
            </a:r>
            <a:r>
              <a:rPr lang="en-US" sz="1800" b="1" dirty="0"/>
              <a:t>-Ohlin Theory</a:t>
            </a:r>
          </a:p>
          <a:p>
            <a:pPr lvl="1"/>
            <a:r>
              <a:rPr lang="en-US" sz="1800" dirty="0"/>
              <a:t>Product Life Cycle Theory</a:t>
            </a:r>
          </a:p>
          <a:p>
            <a:pPr lvl="1"/>
            <a:r>
              <a:rPr lang="en-US" sz="1800" dirty="0"/>
              <a:t>New Trade Theory</a:t>
            </a:r>
          </a:p>
          <a:p>
            <a:pPr lvl="1"/>
            <a:r>
              <a:rPr lang="en-US" sz="1800" dirty="0"/>
              <a:t>Porter's Diamond Model</a:t>
            </a:r>
          </a:p>
        </p:txBody>
      </p:sp>
      <p:sp>
        <p:nvSpPr>
          <p:cNvPr id="4" name="Content Placeholder 3"/>
          <p:cNvSpPr>
            <a:spLocks noGrp="1"/>
          </p:cNvSpPr>
          <p:nvPr>
            <p:ph sz="half" idx="2"/>
          </p:nvPr>
        </p:nvSpPr>
        <p:spPr>
          <a:xfrm>
            <a:off x="4692501" y="2997792"/>
            <a:ext cx="6216503" cy="2675035"/>
          </a:xfrm>
        </p:spPr>
        <p:txBody>
          <a:bodyPr>
            <a:normAutofit/>
          </a:bodyPr>
          <a:lstStyle/>
          <a:p>
            <a:pPr lvl="1"/>
            <a:r>
              <a:rPr lang="en-US" sz="1800" dirty="0"/>
              <a:t>Gravity Model of Trade</a:t>
            </a:r>
          </a:p>
          <a:p>
            <a:pPr lvl="1"/>
            <a:r>
              <a:rPr lang="en-US" sz="1800" dirty="0"/>
              <a:t>Institution-based View of International Business</a:t>
            </a:r>
          </a:p>
          <a:p>
            <a:pPr lvl="1"/>
            <a:r>
              <a:rPr lang="en-US" sz="1800" dirty="0"/>
              <a:t>Dynamic Capabilities Theory</a:t>
            </a:r>
          </a:p>
          <a:p>
            <a:pPr lvl="1"/>
            <a:r>
              <a:rPr lang="en-US" sz="1800" dirty="0"/>
              <a:t>Resource-based View of the Firm</a:t>
            </a:r>
          </a:p>
          <a:p>
            <a:pPr lvl="1"/>
            <a:r>
              <a:rPr lang="en-US" sz="1800" dirty="0"/>
              <a:t>Technology Gap Theory</a:t>
            </a:r>
          </a:p>
          <a:p>
            <a:pPr lvl="1"/>
            <a:r>
              <a:rPr lang="en-US" sz="1800" dirty="0"/>
              <a:t>Intra-industry Trade Theory</a:t>
            </a:r>
          </a:p>
          <a:p>
            <a:pPr lvl="1"/>
            <a:r>
              <a:rPr lang="en-US" sz="1800" dirty="0"/>
              <a:t>Strategic Trade Policy Theory</a:t>
            </a:r>
            <a:endParaRPr lang="en-US" sz="2000" dirty="0"/>
          </a:p>
        </p:txBody>
      </p:sp>
      <p:sp>
        <p:nvSpPr>
          <p:cNvPr id="5" name="Rectangle 4"/>
          <p:cNvSpPr/>
          <p:nvPr/>
        </p:nvSpPr>
        <p:spPr>
          <a:xfrm>
            <a:off x="838200" y="1157442"/>
            <a:ext cx="10515600" cy="1754326"/>
          </a:xfrm>
          <a:prstGeom prst="rect">
            <a:avLst/>
          </a:prstGeom>
        </p:spPr>
        <p:txBody>
          <a:bodyPr wrap="square">
            <a:spAutoFit/>
          </a:bodyPr>
          <a:lstStyle/>
          <a:p>
            <a:pPr algn="just"/>
            <a:r>
              <a:rPr lang="en-US" dirty="0">
                <a:latin typeface="Calibri" panose="020F0502020204030204" pitchFamily="34" charset="0"/>
                <a:cs typeface="Calibri" panose="020F0502020204030204" pitchFamily="34" charset="0"/>
              </a:rPr>
              <a:t>Trade theory refers to a set of economic models and concepts that explain the patterns and benefits of international trade. Trade theories attempt to explain why countries engage in trade, how trade affects economic welfare, and what factors determine the terms of trade between countries. These theories help to explain the benefits of international trade and provide insights into the factors that drive the global economy. Trade theories have played a significant role in shaping policy decisions related to international trade over time. Here is a list of the major trade theories:</a:t>
            </a:r>
          </a:p>
        </p:txBody>
      </p:sp>
      <p:sp>
        <p:nvSpPr>
          <p:cNvPr id="6" name="Rectangle 5"/>
          <p:cNvSpPr/>
          <p:nvPr/>
        </p:nvSpPr>
        <p:spPr>
          <a:xfrm>
            <a:off x="838200" y="5664674"/>
            <a:ext cx="10515600" cy="646331"/>
          </a:xfrm>
          <a:prstGeom prst="rect">
            <a:avLst/>
          </a:prstGeom>
        </p:spPr>
        <p:txBody>
          <a:bodyPr wrap="square">
            <a:spAutoFit/>
          </a:bodyPr>
          <a:lstStyle/>
          <a:p>
            <a:pPr algn="just"/>
            <a:r>
              <a:rPr lang="en-US" dirty="0">
                <a:latin typeface="Calibri" panose="020F0502020204030204" pitchFamily="34" charset="0"/>
                <a:cs typeface="Calibri" panose="020F0502020204030204" pitchFamily="34" charset="0"/>
              </a:rPr>
              <a:t>Each of these trade theories offers a different perspective on the reasons for and benefits of international trade, and provides insights into the factors that drive the global economy.</a:t>
            </a:r>
          </a:p>
        </p:txBody>
      </p:sp>
    </p:spTree>
    <p:extLst>
      <p:ext uri="{BB962C8B-B14F-4D97-AF65-F5344CB8AC3E}">
        <p14:creationId xmlns:p14="http://schemas.microsoft.com/office/powerpoint/2010/main" val="1300405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n>
                  <a:solidFill>
                    <a:schemeClr val="tx1"/>
                  </a:solidFill>
                </a:ln>
                <a:solidFill>
                  <a:schemeClr val="accent6">
                    <a:lumMod val="75000"/>
                  </a:schemeClr>
                </a:solidFill>
              </a:rPr>
              <a:t>What are the purpose of trade theory? </a:t>
            </a:r>
            <a:r>
              <a:rPr lang="en-US" sz="2000" dirty="0">
                <a:ln>
                  <a:solidFill>
                    <a:schemeClr val="tx1"/>
                  </a:solidFill>
                </a:ln>
                <a:solidFill>
                  <a:schemeClr val="accent6">
                    <a:lumMod val="75000"/>
                  </a:schemeClr>
                </a:solidFill>
              </a:rPr>
              <a:t>(Oct, 2016)</a:t>
            </a:r>
            <a:endParaRPr lang="en-US" dirty="0">
              <a:ln>
                <a:solidFill>
                  <a:schemeClr val="tx1"/>
                </a:solidFill>
              </a:ln>
              <a:solidFill>
                <a:schemeClr val="accent6">
                  <a:lumMod val="75000"/>
                </a:schemeClr>
              </a:solidFill>
            </a:endParaRPr>
          </a:p>
        </p:txBody>
      </p:sp>
      <p:sp>
        <p:nvSpPr>
          <p:cNvPr id="3" name="Text Placeholder 2"/>
          <p:cNvSpPr>
            <a:spLocks noGrp="1"/>
          </p:cNvSpPr>
          <p:nvPr>
            <p:ph type="body" idx="1"/>
          </p:nvPr>
        </p:nvSpPr>
        <p:spPr/>
        <p:txBody>
          <a:bodyPr/>
          <a:lstStyle/>
          <a:p>
            <a:pPr lvl="1"/>
            <a:r>
              <a:rPr lang="en-US" dirty="0"/>
              <a:t>To explain why countries engage in trade and how trade patterns emerge.</a:t>
            </a:r>
          </a:p>
          <a:p>
            <a:pPr lvl="1"/>
            <a:r>
              <a:rPr lang="en-US" dirty="0"/>
              <a:t>To understand the benefits and costs of trade for individuals, firms, and countries.</a:t>
            </a:r>
          </a:p>
          <a:p>
            <a:pPr lvl="1"/>
            <a:r>
              <a:rPr lang="en-US" dirty="0"/>
              <a:t>To explore how trade can be used to promote economic growth and development.</a:t>
            </a:r>
          </a:p>
          <a:p>
            <a:pPr lvl="1"/>
            <a:r>
              <a:rPr lang="en-US" dirty="0"/>
              <a:t>To analyze the impact of trade policies, such as tariffs and quotas, on international trade and welfare.</a:t>
            </a:r>
          </a:p>
          <a:p>
            <a:pPr lvl="1"/>
            <a:r>
              <a:rPr lang="en-US" dirty="0"/>
              <a:t>To provide insights into the effects of globalization and trade liberalization on different groups and sectors of society.</a:t>
            </a:r>
          </a:p>
        </p:txBody>
      </p:sp>
    </p:spTree>
    <p:extLst>
      <p:ext uri="{BB962C8B-B14F-4D97-AF65-F5344CB8AC3E}">
        <p14:creationId xmlns:p14="http://schemas.microsoft.com/office/powerpoint/2010/main" val="225027723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72559"/>
          </a:xfrm>
        </p:spPr>
        <p:txBody>
          <a:bodyPr>
            <a:normAutofit/>
          </a:bodyPr>
          <a:lstStyle/>
          <a:p>
            <a:r>
              <a:rPr lang="en-US" dirty="0">
                <a:ln>
                  <a:solidFill>
                    <a:schemeClr val="tx1"/>
                  </a:solidFill>
                </a:ln>
                <a:solidFill>
                  <a:schemeClr val="accent6">
                    <a:lumMod val="75000"/>
                  </a:schemeClr>
                </a:solidFill>
              </a:rPr>
              <a:t>Explain Absolute Cost Advantage theory (Oct, 2016) </a:t>
            </a:r>
          </a:p>
        </p:txBody>
      </p:sp>
      <p:sp>
        <p:nvSpPr>
          <p:cNvPr id="3" name="Text Placeholder 2"/>
          <p:cNvSpPr>
            <a:spLocks noGrp="1"/>
          </p:cNvSpPr>
          <p:nvPr>
            <p:ph type="body" idx="1"/>
          </p:nvPr>
        </p:nvSpPr>
        <p:spPr>
          <a:xfrm>
            <a:off x="404037" y="1137684"/>
            <a:ext cx="11291777" cy="5348176"/>
          </a:xfrm>
        </p:spPr>
        <p:txBody>
          <a:bodyPr>
            <a:noAutofit/>
          </a:bodyPr>
          <a:lstStyle/>
          <a:p>
            <a:pPr lvl="0"/>
            <a:r>
              <a:rPr lang="en-US" sz="1750" dirty="0"/>
              <a:t>The absolute advantage theory of international trade was developed by the economist Adam Smith in the 18th century. </a:t>
            </a:r>
          </a:p>
          <a:p>
            <a:pPr lvl="0"/>
            <a:r>
              <a:rPr lang="en-US" sz="1750" dirty="0"/>
              <a:t>It suggests that a country should specialize in producing goods in which it has an absolute advantage over other countries, and then trade with those countries for goods in which they have an absolute disadvantage.</a:t>
            </a:r>
          </a:p>
          <a:p>
            <a:pPr lvl="0"/>
            <a:r>
              <a:rPr lang="en-US" sz="1750" dirty="0"/>
              <a:t>According to the theory, a country has an absolute advantage in producing a good if it can produce that good more efficiently than any other country, using the same amount of resources. In other words, a country has an absolute advantage in producing a good if it can produce more output with the same amount of input, or produce the same amount of output with fewer resources, than any other country.</a:t>
            </a:r>
          </a:p>
          <a:p>
            <a:pPr lvl="0"/>
            <a:r>
              <a:rPr lang="en-US" sz="1750" dirty="0"/>
              <a:t>For example, if country A can produce 100 units of wheat with 10 workers, while country B can produce 100 units of wheat with 20 workers, then country A has an absolute advantage in producing wheat. Similarly, if country B can produce 100 units of steel with 10 workers, while country A can produce 100 units of steel with 20 workers, then country B has an absolute advantage in producing steel.</a:t>
            </a:r>
          </a:p>
          <a:p>
            <a:pPr lvl="0"/>
            <a:r>
              <a:rPr lang="en-US" sz="1750" dirty="0"/>
              <a:t>Under the absolute advantage theory, countries should specialize in producing the goods in which they have an absolute advantage, and trade with other countries for goods in which they have an absolute disadvantage. This can lead to gains from trade, as each country can specialize in producing the goods that it can produce most efficiently, and trade with other countries for goods that are more efficiently produced elsewhere.</a:t>
            </a:r>
          </a:p>
          <a:p>
            <a:pPr lvl="0"/>
            <a:r>
              <a:rPr lang="en-US" sz="1750" dirty="0"/>
              <a:t>In summary, the absolute advantage theory suggests that countries should specialize in producing the goods in which they have an absolute advantage, and trade with other countries for goods in which they have an absolute disadvantage. This theory helps to explain the benefits of international trade and the gains that can be achieved through specialization and exchange.</a:t>
            </a:r>
          </a:p>
        </p:txBody>
      </p:sp>
    </p:spTree>
    <p:extLst>
      <p:ext uri="{BB962C8B-B14F-4D97-AF65-F5344CB8AC3E}">
        <p14:creationId xmlns:p14="http://schemas.microsoft.com/office/powerpoint/2010/main" val="79579774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23702"/>
          </a:xfrm>
        </p:spPr>
        <p:txBody>
          <a:bodyPr>
            <a:normAutofit fontScale="90000"/>
          </a:bodyPr>
          <a:lstStyle/>
          <a:p>
            <a:r>
              <a:rPr lang="en-US" dirty="0">
                <a:ln>
                  <a:solidFill>
                    <a:schemeClr val="tx1"/>
                  </a:solidFill>
                </a:ln>
                <a:solidFill>
                  <a:schemeClr val="accent6">
                    <a:lumMod val="75000"/>
                  </a:schemeClr>
                </a:solidFill>
              </a:rPr>
              <a:t>Comparative Advantage theory</a:t>
            </a:r>
          </a:p>
        </p:txBody>
      </p:sp>
      <p:sp>
        <p:nvSpPr>
          <p:cNvPr id="3" name="Text Placeholder 2"/>
          <p:cNvSpPr>
            <a:spLocks noGrp="1"/>
          </p:cNvSpPr>
          <p:nvPr>
            <p:ph type="body" idx="1"/>
          </p:nvPr>
        </p:nvSpPr>
        <p:spPr>
          <a:xfrm>
            <a:off x="838200" y="988828"/>
            <a:ext cx="10515600" cy="5465135"/>
          </a:xfrm>
        </p:spPr>
        <p:txBody>
          <a:bodyPr>
            <a:normAutofit fontScale="77500" lnSpcReduction="20000"/>
          </a:bodyPr>
          <a:lstStyle/>
          <a:p>
            <a:pPr lvl="0"/>
            <a:r>
              <a:rPr lang="en-US" dirty="0"/>
              <a:t>The comparative advantage theory of international trade was first introduced by the economist David Ricardo in the early 19th century. </a:t>
            </a:r>
          </a:p>
          <a:p>
            <a:pPr lvl="0"/>
            <a:r>
              <a:rPr lang="en-US" dirty="0"/>
              <a:t>The theory suggests that countries should specialize in producing goods in which they have a comparative advantage, and then trade with other countries for goods in which they have a comparative disadvantage.</a:t>
            </a:r>
          </a:p>
          <a:p>
            <a:pPr lvl="0"/>
            <a:r>
              <a:rPr lang="en-US" dirty="0"/>
              <a:t>According to the theory, a country has a comparative advantage in producing a good if it can produce that good at a lower opportunity cost than another country. Opportunity cost refers to the cost of giving up the production of one good in order to produce another good.</a:t>
            </a:r>
          </a:p>
          <a:p>
            <a:pPr lvl="0"/>
            <a:r>
              <a:rPr lang="en-US" dirty="0"/>
              <a:t>For example, if country A can produce 10 units of wheat or 2 units of cloth with 1 worker, while country B can produce 5 units of wheat or 1 unit of cloth with 1 worker, then country A has an absolute advantage in both wheat and cloth production. However, country A has a comparative advantage in producing wheat, as it only needs to give up producing 2 units of cloth in order to produce 1 additional unit of wheat, while country B needs to give up producing 1 unit of cloth in order to produce 1 additional unit of wheat.</a:t>
            </a:r>
          </a:p>
          <a:p>
            <a:pPr lvl="0"/>
            <a:r>
              <a:rPr lang="en-US" dirty="0"/>
              <a:t>Under the comparative advantage theory, countries should specialize in producing the goods in which they have a comparative advantage, and trade with other countries for goods in which they have a comparative disadvantage. This can lead to gains from trade, as each country can specialize in producing the goods that it can produce most efficiently, and trade with other countries for goods that are more efficiently produced elsewhere.</a:t>
            </a:r>
          </a:p>
          <a:p>
            <a:pPr lvl="0"/>
            <a:r>
              <a:rPr lang="en-US" dirty="0"/>
              <a:t>In summary, the comparative advantage theory suggests that countries should specialize in producing the goods in which they have a comparative advantage, and trade with other countries for goods in which they have a comparative disadvantage. This theory helps to explain the benefits of international trade and the gains that can be achieved through specialization and exchange.</a:t>
            </a:r>
          </a:p>
        </p:txBody>
      </p:sp>
    </p:spTree>
    <p:extLst>
      <p:ext uri="{BB962C8B-B14F-4D97-AF65-F5344CB8AC3E}">
        <p14:creationId xmlns:p14="http://schemas.microsoft.com/office/powerpoint/2010/main" val="274087575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38373"/>
          </a:xfrm>
        </p:spPr>
        <p:txBody>
          <a:bodyPr>
            <a:normAutofit fontScale="90000"/>
          </a:bodyPr>
          <a:lstStyle/>
          <a:p>
            <a:r>
              <a:rPr lang="en-US" sz="3600" dirty="0">
                <a:ln>
                  <a:solidFill>
                    <a:schemeClr val="tx1"/>
                  </a:solidFill>
                </a:ln>
                <a:solidFill>
                  <a:schemeClr val="accent6">
                    <a:lumMod val="75000"/>
                  </a:schemeClr>
                </a:solidFill>
              </a:rPr>
              <a:t>Differences between Absolute and Comparative advantages of international trade? (Nov,2022)</a:t>
            </a:r>
          </a:p>
        </p:txBody>
      </p:sp>
      <p:sp>
        <p:nvSpPr>
          <p:cNvPr id="3" name="Text Placeholder 2"/>
          <p:cNvSpPr>
            <a:spLocks noGrp="1"/>
          </p:cNvSpPr>
          <p:nvPr>
            <p:ph type="body" idx="1"/>
          </p:nvPr>
        </p:nvSpPr>
        <p:spPr>
          <a:xfrm>
            <a:off x="435935" y="1403498"/>
            <a:ext cx="10917865" cy="5156790"/>
          </a:xfrm>
        </p:spPr>
        <p:txBody>
          <a:bodyPr>
            <a:normAutofit fontScale="77500" lnSpcReduction="20000"/>
          </a:bodyPr>
          <a:lstStyle/>
          <a:p>
            <a:pPr lvl="0"/>
            <a:r>
              <a:rPr lang="en-US" dirty="0"/>
              <a:t>The main differences between absolute and comparative advantage are as follows:</a:t>
            </a:r>
          </a:p>
          <a:p>
            <a:pPr lvl="1"/>
            <a:r>
              <a:rPr lang="en-US" b="1" dirty="0"/>
              <a:t>Definition: </a:t>
            </a:r>
            <a:r>
              <a:rPr lang="en-US" dirty="0"/>
              <a:t>Absolute advantage is the ability of a country or firm to produce more efficiently than another country or firm, while comparative advantage is the ability of a country or firm to produce at a lower opportunity cost.</a:t>
            </a:r>
          </a:p>
          <a:p>
            <a:pPr lvl="1"/>
            <a:r>
              <a:rPr lang="en-US" b="1" dirty="0"/>
              <a:t>Focus: </a:t>
            </a:r>
            <a:r>
              <a:rPr lang="en-US" dirty="0"/>
              <a:t>Absolute advantage focuses on absolute efficiency, while comparative advantage focuses on relative efficiency.</a:t>
            </a:r>
          </a:p>
          <a:p>
            <a:pPr lvl="1"/>
            <a:r>
              <a:rPr lang="en-US" b="1" dirty="0"/>
              <a:t>Comparison: </a:t>
            </a:r>
            <a:r>
              <a:rPr lang="en-US" dirty="0"/>
              <a:t>Absolute advantage compares the productivity of two countries in terms of a single good or service, while comparative advantage compares the opportunity costs of producing different goods or services.</a:t>
            </a:r>
          </a:p>
          <a:p>
            <a:pPr lvl="1"/>
            <a:r>
              <a:rPr lang="en-US" b="1" dirty="0"/>
              <a:t>Specialization: </a:t>
            </a:r>
            <a:r>
              <a:rPr lang="en-US" dirty="0"/>
              <a:t>Absolute advantage suggests a country should specialize in producing the goods in which it has an absolute advantage and trade for the goods in which it does not, while comparative advantage suggests a country should specialize in producing the goods in which it has a comparative advantage and trade for goods in which it has a comparative disadvantage.</a:t>
            </a:r>
          </a:p>
          <a:p>
            <a:pPr lvl="1"/>
            <a:r>
              <a:rPr lang="en-US" b="1" dirty="0"/>
              <a:t>Resource Allocation: </a:t>
            </a:r>
            <a:r>
              <a:rPr lang="en-US" dirty="0"/>
              <a:t>Absolute advantage is more concerned with maximizing the use of a country's resources, while comparative advantage is more concerned with minimizing the opportunity cost of production.</a:t>
            </a:r>
          </a:p>
          <a:p>
            <a:pPr lvl="1"/>
            <a:r>
              <a:rPr lang="en-US" b="1" dirty="0"/>
              <a:t>Transferability: </a:t>
            </a:r>
            <a:r>
              <a:rPr lang="en-US" dirty="0"/>
              <a:t>Absolute advantage is less transferable between countries because it is based on the specific factors of production within each country, while comparative advantage can be transferred between countries because it is based on the relative opportunity costs of production.</a:t>
            </a:r>
          </a:p>
          <a:p>
            <a:pPr lvl="0"/>
            <a:r>
              <a:rPr lang="en-US" dirty="0"/>
              <a:t>In summary, absolute advantage refers to the ability to produce a good more efficiently, while comparative advantage refers to the ability to produce a good at a lower opportunity cost. Both concepts are important in understanding the benefits of international trade and the gains from specialization and exchange.</a:t>
            </a:r>
          </a:p>
        </p:txBody>
      </p:sp>
    </p:spTree>
    <p:extLst>
      <p:ext uri="{BB962C8B-B14F-4D97-AF65-F5344CB8AC3E}">
        <p14:creationId xmlns:p14="http://schemas.microsoft.com/office/powerpoint/2010/main" val="25249650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0782"/>
          </a:xfrm>
        </p:spPr>
        <p:txBody>
          <a:bodyPr>
            <a:normAutofit fontScale="90000"/>
          </a:bodyPr>
          <a:lstStyle/>
          <a:p>
            <a:r>
              <a:rPr lang="en-US" sz="3200" dirty="0">
                <a:ln>
                  <a:solidFill>
                    <a:schemeClr val="tx1"/>
                  </a:solidFill>
                </a:ln>
                <a:solidFill>
                  <a:schemeClr val="accent6">
                    <a:lumMod val="75000"/>
                  </a:schemeClr>
                </a:solidFill>
              </a:rPr>
              <a:t>Explain the advantages of comparative cost advantage theory over absolute cost advantage theory of international trade.</a:t>
            </a:r>
            <a:r>
              <a:rPr lang="en-US" sz="2200" dirty="0">
                <a:ln>
                  <a:solidFill>
                    <a:schemeClr val="tx1"/>
                  </a:solidFill>
                </a:ln>
                <a:solidFill>
                  <a:schemeClr val="accent6">
                    <a:lumMod val="75000"/>
                  </a:schemeClr>
                </a:solidFill>
              </a:rPr>
              <a:t> (Oct’2019)</a:t>
            </a:r>
          </a:p>
        </p:txBody>
      </p:sp>
      <p:sp>
        <p:nvSpPr>
          <p:cNvPr id="3" name="Text Placeholder 2"/>
          <p:cNvSpPr>
            <a:spLocks noGrp="1"/>
          </p:cNvSpPr>
          <p:nvPr>
            <p:ph type="body" idx="1"/>
          </p:nvPr>
        </p:nvSpPr>
        <p:spPr>
          <a:xfrm>
            <a:off x="838200" y="1435395"/>
            <a:ext cx="10515600" cy="5146158"/>
          </a:xfrm>
        </p:spPr>
        <p:txBody>
          <a:bodyPr>
            <a:normAutofit fontScale="77500" lnSpcReduction="20000"/>
          </a:bodyPr>
          <a:lstStyle/>
          <a:p>
            <a:pPr lvl="0"/>
            <a:r>
              <a:rPr lang="en-US" dirty="0"/>
              <a:t>The comparative advantage theory of international trade has several advantages over the absolute advantage theory. Here are some of the key advantages:</a:t>
            </a:r>
          </a:p>
          <a:p>
            <a:pPr lvl="1"/>
            <a:r>
              <a:rPr lang="en-US" b="1" dirty="0"/>
              <a:t>Accounts for Differences in Opportunity Cost: </a:t>
            </a:r>
            <a:r>
              <a:rPr lang="en-US" dirty="0"/>
              <a:t>The comparative advantage theory considers the opportunity cost of producing a good in terms of what could have been produced instead. This makes it a more nuanced approach that accounts for differences in opportunity costs between countries.</a:t>
            </a:r>
          </a:p>
          <a:p>
            <a:pPr lvl="1"/>
            <a:r>
              <a:rPr lang="en-US" b="1" dirty="0"/>
              <a:t>Focuses on Specialization: </a:t>
            </a:r>
            <a:r>
              <a:rPr lang="en-US" dirty="0"/>
              <a:t>The comparative advantage theory suggests that countries should specialize in producing the goods they can produce at a lower opportunity cost. This leads to greater specialization, which in turn leads to increased efficiency and higher output.</a:t>
            </a:r>
          </a:p>
          <a:p>
            <a:pPr lvl="1"/>
            <a:r>
              <a:rPr lang="en-US" b="1" dirty="0"/>
              <a:t>Promotes Trade: </a:t>
            </a:r>
            <a:r>
              <a:rPr lang="en-US" dirty="0"/>
              <a:t>The comparative advantage theory suggests that countries should trade with each other, even if one country has an absolute advantage in producing all goods. This leads to greater trade and interdependence, which can promote peace and prosperity.</a:t>
            </a:r>
          </a:p>
          <a:p>
            <a:pPr lvl="1"/>
            <a:r>
              <a:rPr lang="en-US" b="1" dirty="0"/>
              <a:t>Reflects Real-World Trade Patterns: </a:t>
            </a:r>
            <a:r>
              <a:rPr lang="en-US" dirty="0"/>
              <a:t>The comparative advantage theory reflects real-world trade patterns, where countries specialize in producing the goods they can produce at a lower opportunity cost and trade with other countries for goods they cannot produce efficiently.</a:t>
            </a:r>
          </a:p>
          <a:p>
            <a:pPr lvl="1"/>
            <a:r>
              <a:rPr lang="en-US" b="1" dirty="0"/>
              <a:t>Explains Gains from Trade: </a:t>
            </a:r>
            <a:r>
              <a:rPr lang="en-US" dirty="0"/>
              <a:t>The comparative advantage theory provides a clear explanation of the gains from trade, which arise from the ability of countries to produce more efficiently when they specialize in producing the goods they can produce at a lower opportunity cost.</a:t>
            </a:r>
          </a:p>
          <a:p>
            <a:pPr lvl="0"/>
            <a:r>
              <a:rPr lang="en-US" dirty="0"/>
              <a:t>In summary, the comparative advantage theory of international trade has several advantages over the absolute advantage theory, including its ability to account for differences in opportunity cost, promote specialization, reflect real-world trade patterns, explain the gains from trade, and promote international trade and interdependence.</a:t>
            </a:r>
          </a:p>
        </p:txBody>
      </p:sp>
    </p:spTree>
    <p:extLst>
      <p:ext uri="{BB962C8B-B14F-4D97-AF65-F5344CB8AC3E}">
        <p14:creationId xmlns:p14="http://schemas.microsoft.com/office/powerpoint/2010/main" val="155692356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n>
                  <a:solidFill>
                    <a:schemeClr val="tx1"/>
                  </a:solidFill>
                </a:ln>
                <a:solidFill>
                  <a:schemeClr val="accent6">
                    <a:lumMod val="75000"/>
                  </a:schemeClr>
                </a:solidFill>
              </a:rPr>
              <a:t>State the differences between Modern Theory and Classical Theory of international trade. (May,2022)</a:t>
            </a:r>
          </a:p>
        </p:txBody>
      </p:sp>
      <p:sp>
        <p:nvSpPr>
          <p:cNvPr id="3" name="Content Placeholder 2"/>
          <p:cNvSpPr>
            <a:spLocks noGrp="1"/>
          </p:cNvSpPr>
          <p:nvPr>
            <p:ph sz="half" idx="1"/>
          </p:nvPr>
        </p:nvSpPr>
        <p:spPr>
          <a:xfrm>
            <a:off x="838200" y="1825625"/>
            <a:ext cx="4105940" cy="4351338"/>
          </a:xfrm>
        </p:spPr>
        <p:txBody>
          <a:bodyPr>
            <a:normAutofit fontScale="85000" lnSpcReduction="20000"/>
          </a:bodyPr>
          <a:lstStyle/>
          <a:p>
            <a:pPr lvl="0"/>
            <a:r>
              <a:rPr lang="en-US" dirty="0"/>
              <a:t>Modern trade theory is also referred to as the "New Trade Theory" and includes various theories such as:</a:t>
            </a:r>
          </a:p>
          <a:p>
            <a:pPr lvl="1"/>
            <a:r>
              <a:rPr lang="en-US" dirty="0"/>
              <a:t>Theory of economies of scale</a:t>
            </a:r>
          </a:p>
          <a:p>
            <a:pPr lvl="1"/>
            <a:r>
              <a:rPr lang="en-US" dirty="0"/>
              <a:t>Theory of imperfect competition</a:t>
            </a:r>
          </a:p>
          <a:p>
            <a:pPr lvl="1"/>
            <a:r>
              <a:rPr lang="en-US" dirty="0"/>
              <a:t>Product differentiation theory</a:t>
            </a:r>
          </a:p>
          <a:p>
            <a:pPr lvl="1"/>
            <a:r>
              <a:rPr lang="en-US" dirty="0"/>
              <a:t>Gravity model of trade</a:t>
            </a:r>
          </a:p>
          <a:p>
            <a:pPr lvl="1"/>
            <a:r>
              <a:rPr lang="en-US" dirty="0"/>
              <a:t>Theory of intra-industry trade</a:t>
            </a:r>
          </a:p>
          <a:p>
            <a:pPr lvl="1"/>
            <a:r>
              <a:rPr lang="en-US" dirty="0"/>
              <a:t>Theory of global value chains</a:t>
            </a:r>
          </a:p>
          <a:p>
            <a:pPr lvl="0"/>
            <a:r>
              <a:rPr lang="en-US" dirty="0"/>
              <a:t>These theories are based on different assumptions and help explain various aspects of international trade.</a:t>
            </a:r>
          </a:p>
          <a:p>
            <a:endParaRPr lang="en-US" dirty="0"/>
          </a:p>
        </p:txBody>
      </p:sp>
      <p:sp>
        <p:nvSpPr>
          <p:cNvPr id="4" name="Content Placeholder 3"/>
          <p:cNvSpPr>
            <a:spLocks noGrp="1"/>
          </p:cNvSpPr>
          <p:nvPr>
            <p:ph sz="half" idx="2"/>
          </p:nvPr>
        </p:nvSpPr>
        <p:spPr>
          <a:xfrm>
            <a:off x="5071730" y="1825625"/>
            <a:ext cx="6282070" cy="4351338"/>
          </a:xfrm>
        </p:spPr>
        <p:txBody>
          <a:bodyPr>
            <a:normAutofit fontScale="85000" lnSpcReduction="20000"/>
          </a:bodyPr>
          <a:lstStyle/>
          <a:p>
            <a:pPr lvl="0"/>
            <a:r>
              <a:rPr lang="en-US" dirty="0"/>
              <a:t>The classical theory of international trade refers to a group of economic theories that were developed in the late 18th and early 19th centuries. The two main classical theories of international trade are:</a:t>
            </a:r>
          </a:p>
          <a:p>
            <a:pPr lvl="1"/>
            <a:r>
              <a:rPr lang="en-US" b="1" dirty="0"/>
              <a:t>Theory of Absolute Advantage: </a:t>
            </a:r>
            <a:r>
              <a:rPr lang="en-US" dirty="0"/>
              <a:t>This theory was developed by Adam Smith in his book "The Wealth of Nations" in 1776. According to this theory, a country should specialize in producing and exporting goods in which it has an absolute advantage, meaning that it can produce the goods more efficiently than other countries.</a:t>
            </a:r>
          </a:p>
          <a:p>
            <a:pPr lvl="1"/>
            <a:r>
              <a:rPr lang="en-US" b="1" dirty="0"/>
              <a:t>Theory of Comparative Advantage: </a:t>
            </a:r>
            <a:r>
              <a:rPr lang="en-US" dirty="0"/>
              <a:t>This theory was developed by David Ricardo in his book "Principles of Political Economy and Taxation" in 1817. According to this theory, a country should specialize in producing and exporting goods in which it has a comparative advantage, meaning that it can produce the goods at a lower opportunity cost than other countries.</a:t>
            </a:r>
          </a:p>
          <a:p>
            <a:endParaRPr lang="en-US" dirty="0"/>
          </a:p>
        </p:txBody>
      </p:sp>
    </p:spTree>
    <p:extLst>
      <p:ext uri="{BB962C8B-B14F-4D97-AF65-F5344CB8AC3E}">
        <p14:creationId xmlns:p14="http://schemas.microsoft.com/office/powerpoint/2010/main" val="42778509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30028"/>
          </a:xfrm>
        </p:spPr>
        <p:txBody>
          <a:bodyPr/>
          <a:lstStyle/>
          <a:p>
            <a:r>
              <a:rPr lang="en-US" dirty="0" err="1">
                <a:ln>
                  <a:solidFill>
                    <a:schemeClr val="tx1"/>
                  </a:solidFill>
                </a:ln>
                <a:solidFill>
                  <a:schemeClr val="accent6">
                    <a:lumMod val="75000"/>
                  </a:schemeClr>
                </a:solidFill>
              </a:rPr>
              <a:t>Contd</a:t>
            </a:r>
            <a:r>
              <a:rPr lang="en-US" dirty="0">
                <a:ln>
                  <a:solidFill>
                    <a:schemeClr val="tx1"/>
                  </a:solidFill>
                </a:ln>
                <a:solidFill>
                  <a:schemeClr val="accent6">
                    <a:lumMod val="75000"/>
                  </a:schemeClr>
                </a:solidFill>
              </a:rPr>
              <a:t>…</a:t>
            </a:r>
          </a:p>
        </p:txBody>
      </p:sp>
      <p:sp>
        <p:nvSpPr>
          <p:cNvPr id="3" name="Text Placeholder 2"/>
          <p:cNvSpPr>
            <a:spLocks noGrp="1"/>
          </p:cNvSpPr>
          <p:nvPr>
            <p:ph type="body" idx="1"/>
          </p:nvPr>
        </p:nvSpPr>
        <p:spPr>
          <a:xfrm>
            <a:off x="838200" y="1222744"/>
            <a:ext cx="10515600" cy="5209954"/>
          </a:xfrm>
        </p:spPr>
        <p:txBody>
          <a:bodyPr>
            <a:normAutofit fontScale="70000" lnSpcReduction="20000"/>
          </a:bodyPr>
          <a:lstStyle/>
          <a:p>
            <a:pPr lvl="0"/>
            <a:r>
              <a:rPr lang="en-US" dirty="0"/>
              <a:t>Both of these theories emphasize the benefits of free trade and specialization in international trade, but they differ in their criteria for determining which goods a country should specialize in producing and exporting. </a:t>
            </a:r>
          </a:p>
          <a:p>
            <a:pPr lvl="0"/>
            <a:r>
              <a:rPr lang="en-US" dirty="0"/>
              <a:t>The modern theory of international trade, also known as the new trade theory, differs from the classical theory of international trade in several ways. Here are some of the key differences:</a:t>
            </a:r>
          </a:p>
          <a:p>
            <a:pPr lvl="1"/>
            <a:r>
              <a:rPr lang="en-US" b="1" dirty="0"/>
              <a:t>Focus on Firm-Level Factors: </a:t>
            </a:r>
            <a:r>
              <a:rPr lang="en-US" dirty="0"/>
              <a:t>The classical theory of international trade focuses on country-level factors, such as natural resources and labor, while the modern theory focuses on firm-level factors, such as technology, research and development, and economies of scale.</a:t>
            </a:r>
          </a:p>
          <a:p>
            <a:pPr lvl="1"/>
            <a:r>
              <a:rPr lang="en-US" b="1" dirty="0"/>
              <a:t>Emphasis on Product Differentiation: </a:t>
            </a:r>
            <a:r>
              <a:rPr lang="en-US" dirty="0"/>
              <a:t>The modern theory emphasizes product differentiation, arguing that firms can charge higher prices for unique and differentiated products, which can lead to increased profits and trade.</a:t>
            </a:r>
          </a:p>
          <a:p>
            <a:pPr lvl="1"/>
            <a:r>
              <a:rPr lang="en-US" b="1" dirty="0"/>
              <a:t>Role of Government: </a:t>
            </a:r>
            <a:r>
              <a:rPr lang="en-US" dirty="0"/>
              <a:t>The modern theory acknowledges the role of government in promoting trade through policies such as subsidies, intellectual property protection, and investment in research and development.</a:t>
            </a:r>
          </a:p>
          <a:p>
            <a:pPr lvl="1"/>
            <a:r>
              <a:rPr lang="en-US" b="1" dirty="0"/>
              <a:t>Increasing Returns to Scale: </a:t>
            </a:r>
            <a:r>
              <a:rPr lang="en-US" dirty="0"/>
              <a:t>The modern theory recognizes increasing returns to scale, where larger firms can produce goods at lower costs due to economies of scale, leading to increased competitiveness in international trade.</a:t>
            </a:r>
          </a:p>
          <a:p>
            <a:pPr lvl="1"/>
            <a:r>
              <a:rPr lang="en-US" b="1" dirty="0"/>
              <a:t>Non-Tariff Barriers: </a:t>
            </a:r>
            <a:r>
              <a:rPr lang="en-US" dirty="0"/>
              <a:t>The modern theory acknowledges the role of non-tariff barriers, such as technical standards and regulations, in restricting trade, in addition to traditional tariff barriers.</a:t>
            </a:r>
          </a:p>
          <a:p>
            <a:pPr lvl="1"/>
            <a:r>
              <a:rPr lang="en-US" b="1" dirty="0"/>
              <a:t>Integration of Global Value Chains</a:t>
            </a:r>
            <a:r>
              <a:rPr lang="en-US" dirty="0"/>
              <a:t>: The modern theory recognizes the increasing integration of global value chains, where different stages of production take place in different countries, leading to increased trade and interdependence.</a:t>
            </a:r>
          </a:p>
          <a:p>
            <a:pPr lvl="0"/>
            <a:r>
              <a:rPr lang="en-US" dirty="0"/>
              <a:t>In summary, the modern theory of international trade differs from the classical theory in its focus on firm-level factors, emphasis on product differentiation, recognition of the role of government, acknowledgement of increasing returns to scale, consideration of non-tariff barriers, and recognition of the integration of global value chains.</a:t>
            </a:r>
          </a:p>
        </p:txBody>
      </p:sp>
    </p:spTree>
    <p:extLst>
      <p:ext uri="{BB962C8B-B14F-4D97-AF65-F5344CB8AC3E}">
        <p14:creationId xmlns:p14="http://schemas.microsoft.com/office/powerpoint/2010/main" val="30955311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15543" y="2774502"/>
            <a:ext cx="7260771" cy="2808613"/>
          </a:xfrm>
          <a:solidFill>
            <a:schemeClr val="accent2">
              <a:lumMod val="20000"/>
              <a:lumOff val="80000"/>
              <a:alpha val="40000"/>
            </a:schemeClr>
          </a:solidFill>
        </p:spPr>
        <p:txBody>
          <a:bodyPr>
            <a:noAutofit/>
          </a:bodyPr>
          <a:lstStyle/>
          <a:p>
            <a:pPr algn="r"/>
            <a:r>
              <a:rPr lang="en-US" sz="3200" b="1"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Syllabus: </a:t>
            </a:r>
            <a:r>
              <a:rPr lang="en-US" sz="3200"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Theories of International Trade, Absolute Advantage &amp; Comparative Advantage, Islamic Approach to International Trade, Balance of Trade &amp; Balance of Payment</a:t>
            </a:r>
          </a:p>
        </p:txBody>
      </p:sp>
      <p:sp>
        <p:nvSpPr>
          <p:cNvPr id="3" name="TextBox 2"/>
          <p:cNvSpPr txBox="1"/>
          <p:nvPr/>
        </p:nvSpPr>
        <p:spPr>
          <a:xfrm>
            <a:off x="5934808" y="1468315"/>
            <a:ext cx="5785338" cy="1446550"/>
          </a:xfrm>
          <a:prstGeom prst="rect">
            <a:avLst/>
          </a:prstGeom>
          <a:noFill/>
        </p:spPr>
        <p:txBody>
          <a:bodyPr wrap="square" rtlCol="0">
            <a:spAutoFit/>
          </a:bodyPr>
          <a:lstStyle/>
          <a:p>
            <a:pPr algn="r"/>
            <a:r>
              <a:rPr lang="en-US" sz="4400" cap="small" dirty="0">
                <a:ln w="19050">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Chapter – 01: Basis of International Trade</a:t>
            </a:r>
            <a:endParaRPr lang="en-US" sz="4400" dirty="0">
              <a:ln w="19050">
                <a:solidFill>
                  <a:schemeClr val="tx1"/>
                </a:solidFill>
              </a:ln>
              <a:solidFill>
                <a:schemeClr val="accent6">
                  <a:lumMod val="75000"/>
                </a:schemeClr>
              </a:solidFill>
            </a:endParaRPr>
          </a:p>
        </p:txBody>
      </p:sp>
    </p:spTree>
    <p:extLst>
      <p:ext uri="{BB962C8B-B14F-4D97-AF65-F5344CB8AC3E}">
        <p14:creationId xmlns:p14="http://schemas.microsoft.com/office/powerpoint/2010/main" val="250349008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38373"/>
          </a:xfrm>
        </p:spPr>
        <p:txBody>
          <a:bodyPr>
            <a:normAutofit fontScale="90000"/>
          </a:bodyPr>
          <a:lstStyle/>
          <a:p>
            <a:r>
              <a:rPr lang="en-US" dirty="0">
                <a:ln>
                  <a:solidFill>
                    <a:schemeClr val="tx1"/>
                  </a:solidFill>
                </a:ln>
                <a:solidFill>
                  <a:schemeClr val="accent6">
                    <a:lumMod val="75000"/>
                  </a:schemeClr>
                </a:solidFill>
              </a:rPr>
              <a:t>Define Balance of Trade and Balance of Payment. </a:t>
            </a:r>
            <a:r>
              <a:rPr lang="en-US" sz="2200" dirty="0">
                <a:ln>
                  <a:solidFill>
                    <a:schemeClr val="tx1"/>
                  </a:solidFill>
                </a:ln>
                <a:solidFill>
                  <a:schemeClr val="accent6">
                    <a:lumMod val="75000"/>
                  </a:schemeClr>
                </a:solidFill>
              </a:rPr>
              <a:t>(Oct,2021) (April,2019) (May 2023)</a:t>
            </a:r>
            <a:r>
              <a:rPr lang="en-US" dirty="0">
                <a:ln>
                  <a:solidFill>
                    <a:schemeClr val="tx1"/>
                  </a:solidFill>
                </a:ln>
                <a:solidFill>
                  <a:schemeClr val="accent6">
                    <a:lumMod val="75000"/>
                  </a:schemeClr>
                </a:solidFill>
              </a:rPr>
              <a:t/>
            </a:r>
            <a:br>
              <a:rPr lang="en-US" dirty="0">
                <a:ln>
                  <a:solidFill>
                    <a:schemeClr val="tx1"/>
                  </a:solidFill>
                </a:ln>
                <a:solidFill>
                  <a:schemeClr val="accent6">
                    <a:lumMod val="75000"/>
                  </a:schemeClr>
                </a:solidFill>
              </a:rPr>
            </a:br>
            <a:r>
              <a:rPr lang="en-US" dirty="0">
                <a:ln>
                  <a:solidFill>
                    <a:schemeClr val="tx1"/>
                  </a:solidFill>
                </a:ln>
                <a:solidFill>
                  <a:schemeClr val="accent6">
                    <a:lumMod val="75000"/>
                  </a:schemeClr>
                </a:solidFill>
              </a:rPr>
              <a:t>Trade Deficit </a:t>
            </a:r>
            <a:r>
              <a:rPr lang="en-US" sz="2000" dirty="0">
                <a:ln>
                  <a:solidFill>
                    <a:schemeClr val="tx1"/>
                  </a:solidFill>
                </a:ln>
                <a:solidFill>
                  <a:schemeClr val="accent6">
                    <a:lumMod val="75000"/>
                  </a:schemeClr>
                </a:solidFill>
              </a:rPr>
              <a:t>(May 2023</a:t>
            </a:r>
            <a:r>
              <a:rPr lang="en-US" sz="2000" dirty="0" smtClean="0">
                <a:ln>
                  <a:solidFill>
                    <a:schemeClr val="tx1"/>
                  </a:solidFill>
                </a:ln>
                <a:solidFill>
                  <a:schemeClr val="accent6">
                    <a:lumMod val="75000"/>
                  </a:schemeClr>
                </a:solidFill>
              </a:rPr>
              <a:t>) (Oct 2023)</a:t>
            </a:r>
            <a:endParaRPr lang="en-US" dirty="0">
              <a:ln>
                <a:solidFill>
                  <a:schemeClr val="tx1"/>
                </a:solidFill>
              </a:ln>
              <a:solidFill>
                <a:schemeClr val="accent6">
                  <a:lumMod val="75000"/>
                </a:schemeClr>
              </a:solidFill>
            </a:endParaRPr>
          </a:p>
        </p:txBody>
      </p:sp>
      <p:sp>
        <p:nvSpPr>
          <p:cNvPr id="3" name="Text Placeholder 2"/>
          <p:cNvSpPr>
            <a:spLocks noGrp="1"/>
          </p:cNvSpPr>
          <p:nvPr>
            <p:ph type="body" idx="1"/>
          </p:nvPr>
        </p:nvSpPr>
        <p:spPr>
          <a:xfrm>
            <a:off x="838200" y="1552353"/>
            <a:ext cx="10515600" cy="4624610"/>
          </a:xfrm>
        </p:spPr>
        <p:txBody>
          <a:bodyPr>
            <a:normAutofit fontScale="92500" lnSpcReduction="20000"/>
          </a:bodyPr>
          <a:lstStyle/>
          <a:p>
            <a:pPr lvl="0"/>
            <a:r>
              <a:rPr lang="en-US" dirty="0"/>
              <a:t>Balance of Trade and Balance of Payments are two important concepts in international trade and finance.</a:t>
            </a:r>
          </a:p>
          <a:p>
            <a:pPr lvl="0"/>
            <a:r>
              <a:rPr lang="en-US" b="1" dirty="0"/>
              <a:t>Balance of Trade </a:t>
            </a:r>
            <a:r>
              <a:rPr lang="en-US" dirty="0"/>
              <a:t>refers to the difference between a country's exports and imports of goods over a specific period of time, usually a year. A positive balance of trade (a trade surplus) occurs when a country exports more goods than it imports, while a negative balance of trade (a </a:t>
            </a:r>
            <a:r>
              <a:rPr lang="en-US" b="1" dirty="0"/>
              <a:t>trade deficit</a:t>
            </a:r>
            <a:r>
              <a:rPr lang="en-US" dirty="0"/>
              <a:t>) occurs when a country imports more goods than it exports. The balance of trade is calculated by subtracting the total value of imports from the total value of exports.</a:t>
            </a:r>
          </a:p>
          <a:p>
            <a:pPr lvl="0"/>
            <a:r>
              <a:rPr lang="en-US" b="1" dirty="0"/>
              <a:t>Balance of Payments</a:t>
            </a:r>
            <a:r>
              <a:rPr lang="en-US" dirty="0"/>
              <a:t>, on the other hand, refers to the overall record of all economic transactions between a country and the rest of the world over a specific period of time, usually a year. It includes all financial flows, such as exports and imports of goods and services, investment income, and transfers of money. The balance of payments is divided into two main components: the current account, which measures the flow of goods and services in and out of a country, and the capital account, which measures the flow of investment and financial transfers. A positive balance of payments occurs when a country earns more from its exports and investments than it pays for imports and other foreign expenditures, while a negative balance of payments occurs when a country pays more than it earns from its exports and investments.</a:t>
            </a:r>
          </a:p>
        </p:txBody>
      </p:sp>
    </p:spTree>
    <p:extLst>
      <p:ext uri="{BB962C8B-B14F-4D97-AF65-F5344CB8AC3E}">
        <p14:creationId xmlns:p14="http://schemas.microsoft.com/office/powerpoint/2010/main" val="387653359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n>
                  <a:solidFill>
                    <a:schemeClr val="tx1"/>
                  </a:solidFill>
                </a:ln>
                <a:solidFill>
                  <a:schemeClr val="accent6">
                    <a:lumMod val="75000"/>
                  </a:schemeClr>
                </a:solidFill>
              </a:rPr>
              <a:t>What are the components of Balance of Trade and Balance of Payment?</a:t>
            </a:r>
            <a:r>
              <a:rPr lang="en-US" sz="2000" dirty="0">
                <a:ln>
                  <a:solidFill>
                    <a:schemeClr val="tx1"/>
                  </a:solidFill>
                </a:ln>
                <a:solidFill>
                  <a:schemeClr val="accent6">
                    <a:lumMod val="75000"/>
                  </a:schemeClr>
                </a:solidFill>
              </a:rPr>
              <a:t> (Nov,2022) </a:t>
            </a:r>
            <a:r>
              <a:rPr lang="en-US" sz="2000" dirty="0" smtClean="0">
                <a:ln>
                  <a:solidFill>
                    <a:schemeClr val="tx1"/>
                  </a:solidFill>
                </a:ln>
                <a:solidFill>
                  <a:schemeClr val="accent6">
                    <a:lumMod val="75000"/>
                  </a:schemeClr>
                </a:solidFill>
              </a:rPr>
              <a:t> (April 2024)(Oct,2021</a:t>
            </a:r>
            <a:r>
              <a:rPr lang="en-US" sz="2000" dirty="0">
                <a:ln>
                  <a:solidFill>
                    <a:schemeClr val="tx1"/>
                  </a:solidFill>
                </a:ln>
                <a:solidFill>
                  <a:schemeClr val="accent6">
                    <a:lumMod val="75000"/>
                  </a:schemeClr>
                </a:solidFill>
              </a:rPr>
              <a:t>) (April,2019) </a:t>
            </a:r>
            <a:r>
              <a:rPr lang="en-US" sz="2000" dirty="0">
                <a:ln>
                  <a:solidFill>
                    <a:schemeClr val="tx1"/>
                  </a:solidFill>
                </a:ln>
                <a:solidFill>
                  <a:srgbClr val="FF0000"/>
                </a:solidFill>
              </a:rPr>
              <a:t>(April 2024)</a:t>
            </a:r>
          </a:p>
        </p:txBody>
      </p:sp>
      <p:sp>
        <p:nvSpPr>
          <p:cNvPr id="3" name="Text Placeholder 2"/>
          <p:cNvSpPr>
            <a:spLocks noGrp="1"/>
          </p:cNvSpPr>
          <p:nvPr>
            <p:ph type="body" idx="1"/>
          </p:nvPr>
        </p:nvSpPr>
        <p:spPr/>
        <p:txBody>
          <a:bodyPr/>
          <a:lstStyle/>
          <a:p>
            <a:pPr lvl="0"/>
            <a:r>
              <a:rPr lang="en-US" dirty="0"/>
              <a:t>The components of Balance of Trade are as follows:</a:t>
            </a:r>
          </a:p>
          <a:p>
            <a:pPr lvl="1"/>
            <a:r>
              <a:rPr lang="en-US" dirty="0"/>
              <a:t>Exports of goods: The total value of goods produced in a country and sold to other countries.</a:t>
            </a:r>
          </a:p>
          <a:p>
            <a:pPr lvl="1"/>
            <a:r>
              <a:rPr lang="en-US" dirty="0"/>
              <a:t>Imports of goods: The total value of goods purchased by a country from other countries.</a:t>
            </a:r>
          </a:p>
          <a:p>
            <a:pPr lvl="1"/>
            <a:r>
              <a:rPr lang="en-US" dirty="0"/>
              <a:t>Trade balance: The difference between the value of a country's exports and the value of its imports.</a:t>
            </a:r>
          </a:p>
        </p:txBody>
      </p:sp>
    </p:spTree>
    <p:extLst>
      <p:ext uri="{BB962C8B-B14F-4D97-AF65-F5344CB8AC3E}">
        <p14:creationId xmlns:p14="http://schemas.microsoft.com/office/powerpoint/2010/main" val="417852042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ln>
                  <a:solidFill>
                    <a:schemeClr val="tx1"/>
                  </a:solidFill>
                </a:ln>
                <a:solidFill>
                  <a:schemeClr val="accent6">
                    <a:lumMod val="75000"/>
                  </a:schemeClr>
                </a:solidFill>
              </a:rPr>
              <a:t>Contd</a:t>
            </a:r>
            <a:r>
              <a:rPr lang="en-US" dirty="0">
                <a:ln>
                  <a:solidFill>
                    <a:schemeClr val="tx1"/>
                  </a:solidFill>
                </a:ln>
                <a:solidFill>
                  <a:schemeClr val="accent6">
                    <a:lumMod val="75000"/>
                  </a:schemeClr>
                </a:solidFill>
              </a:rPr>
              <a:t>…</a:t>
            </a:r>
          </a:p>
        </p:txBody>
      </p:sp>
      <p:sp>
        <p:nvSpPr>
          <p:cNvPr id="3" name="Text Placeholder 2"/>
          <p:cNvSpPr>
            <a:spLocks noGrp="1"/>
          </p:cNvSpPr>
          <p:nvPr>
            <p:ph type="body" idx="1"/>
          </p:nvPr>
        </p:nvSpPr>
        <p:spPr/>
        <p:txBody>
          <a:bodyPr>
            <a:normAutofit fontScale="92500" lnSpcReduction="10000"/>
          </a:bodyPr>
          <a:lstStyle/>
          <a:p>
            <a:pPr marL="0" lvl="0" indent="0">
              <a:buNone/>
            </a:pPr>
            <a:r>
              <a:rPr lang="en-US" dirty="0"/>
              <a:t>The components of Balance of Payments are as follows:</a:t>
            </a:r>
          </a:p>
          <a:p>
            <a:pPr marL="0" lvl="0" indent="0">
              <a:buNone/>
            </a:pPr>
            <a:r>
              <a:rPr lang="en-US" dirty="0"/>
              <a:t>1. Current account: Four main components:</a:t>
            </a:r>
          </a:p>
          <a:p>
            <a:pPr lvl="1"/>
            <a:r>
              <a:rPr lang="en-US" dirty="0"/>
              <a:t>Exports of goods and services</a:t>
            </a:r>
          </a:p>
          <a:p>
            <a:pPr lvl="1"/>
            <a:r>
              <a:rPr lang="en-US" dirty="0"/>
              <a:t>Imports of goods and services</a:t>
            </a:r>
          </a:p>
          <a:p>
            <a:pPr lvl="1"/>
            <a:r>
              <a:rPr lang="en-US" dirty="0"/>
              <a:t>Income received from abroad</a:t>
            </a:r>
          </a:p>
          <a:p>
            <a:pPr lvl="1"/>
            <a:r>
              <a:rPr lang="en-US" dirty="0"/>
              <a:t>Transfers</a:t>
            </a:r>
          </a:p>
          <a:p>
            <a:pPr marL="0" indent="0">
              <a:buNone/>
            </a:pPr>
            <a:r>
              <a:rPr lang="en-US" dirty="0"/>
              <a:t>2. Capital account: Two main components:</a:t>
            </a:r>
          </a:p>
          <a:p>
            <a:pPr lvl="1"/>
            <a:r>
              <a:rPr lang="en-US" dirty="0"/>
              <a:t>Foreign direct investment</a:t>
            </a:r>
          </a:p>
          <a:p>
            <a:pPr lvl="1"/>
            <a:r>
              <a:rPr lang="en-US" dirty="0"/>
              <a:t>Portfolio investment</a:t>
            </a:r>
          </a:p>
          <a:p>
            <a:pPr marL="0" indent="0">
              <a:buNone/>
            </a:pPr>
            <a:r>
              <a:rPr lang="en-US" dirty="0"/>
              <a:t>3. Official reserves account</a:t>
            </a:r>
          </a:p>
          <a:p>
            <a:pPr lvl="1"/>
            <a:r>
              <a:rPr lang="en-US" dirty="0"/>
              <a:t>Country's official reserves, such as foreign currency and gold, held by its central bank.</a:t>
            </a:r>
          </a:p>
        </p:txBody>
      </p:sp>
    </p:spTree>
    <p:extLst>
      <p:ext uri="{BB962C8B-B14F-4D97-AF65-F5344CB8AC3E}">
        <p14:creationId xmlns:p14="http://schemas.microsoft.com/office/powerpoint/2010/main" val="25088558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878879" cy="1325563"/>
          </a:xfrm>
        </p:spPr>
        <p:txBody>
          <a:bodyPr>
            <a:noAutofit/>
          </a:bodyPr>
          <a:lstStyle/>
          <a:p>
            <a:r>
              <a:rPr lang="en-US" sz="2400" dirty="0" smtClean="0">
                <a:ln>
                  <a:solidFill>
                    <a:schemeClr val="tx1"/>
                  </a:solidFill>
                </a:ln>
                <a:solidFill>
                  <a:schemeClr val="accent6">
                    <a:lumMod val="75000"/>
                  </a:schemeClr>
                </a:solidFill>
              </a:rPr>
              <a:t>What </a:t>
            </a:r>
            <a:r>
              <a:rPr lang="en-US" sz="2400" dirty="0">
                <a:ln>
                  <a:solidFill>
                    <a:schemeClr val="tx1"/>
                  </a:solidFill>
                </a:ln>
                <a:solidFill>
                  <a:schemeClr val="accent6">
                    <a:lumMod val="75000"/>
                  </a:schemeClr>
                </a:solidFill>
              </a:rPr>
              <a:t>are the constituent of Current A/C and Financial AC of Balance of Payment of a country?. </a:t>
            </a:r>
            <a:r>
              <a:rPr lang="en-US" sz="1800" dirty="0">
                <a:ln>
                  <a:solidFill>
                    <a:schemeClr val="tx1"/>
                  </a:solidFill>
                </a:ln>
                <a:solidFill>
                  <a:schemeClr val="accent6">
                    <a:lumMod val="75000"/>
                  </a:schemeClr>
                </a:solidFill>
              </a:rPr>
              <a:t>(Oct’2019) (April, 2018)</a:t>
            </a:r>
            <a:r>
              <a:rPr lang="en-US" sz="2400" dirty="0">
                <a:ln>
                  <a:solidFill>
                    <a:schemeClr val="tx1"/>
                  </a:solidFill>
                </a:ln>
                <a:solidFill>
                  <a:schemeClr val="accent6">
                    <a:lumMod val="75000"/>
                  </a:schemeClr>
                </a:solidFill>
              </a:rPr>
              <a:t>? </a:t>
            </a:r>
            <a:endParaRPr lang="en-US" sz="1800" dirty="0">
              <a:ln>
                <a:solidFill>
                  <a:schemeClr val="tx1"/>
                </a:solidFill>
              </a:ln>
              <a:solidFill>
                <a:schemeClr val="accent6">
                  <a:lumMod val="75000"/>
                </a:schemeClr>
              </a:solidFill>
            </a:endParaRPr>
          </a:p>
        </p:txBody>
      </p:sp>
      <p:sp>
        <p:nvSpPr>
          <p:cNvPr id="3" name="Text Placeholder 2"/>
          <p:cNvSpPr>
            <a:spLocks noGrp="1"/>
          </p:cNvSpPr>
          <p:nvPr>
            <p:ph type="body" idx="1"/>
          </p:nvPr>
        </p:nvSpPr>
        <p:spPr>
          <a:xfrm>
            <a:off x="838200" y="1825625"/>
            <a:ext cx="10515600" cy="4585808"/>
          </a:xfrm>
        </p:spPr>
        <p:txBody>
          <a:bodyPr>
            <a:normAutofit fontScale="77500" lnSpcReduction="20000"/>
          </a:bodyPr>
          <a:lstStyle/>
          <a:p>
            <a:pPr lvl="0"/>
            <a:r>
              <a:rPr lang="en-US" dirty="0"/>
              <a:t>The Current Account and Financial Account of the Balance of Payments (BOP) record various international economic transactions. Here are some examples of transactions that are included in each account:</a:t>
            </a:r>
          </a:p>
          <a:p>
            <a:pPr lvl="0"/>
            <a:r>
              <a:rPr lang="en-US" b="1" dirty="0"/>
              <a:t>Current Account:</a:t>
            </a:r>
          </a:p>
          <a:p>
            <a:pPr lvl="1"/>
            <a:r>
              <a:rPr lang="en-US" dirty="0"/>
              <a:t>Exports and imports of goods (e.g., machinery, consumer goods, raw materials)</a:t>
            </a:r>
          </a:p>
          <a:p>
            <a:pPr lvl="1"/>
            <a:r>
              <a:rPr lang="en-US" dirty="0"/>
              <a:t>Exports and imports of services (e.g., transportation, tourism, consulting)</a:t>
            </a:r>
          </a:p>
          <a:p>
            <a:pPr lvl="1"/>
            <a:r>
              <a:rPr lang="en-US" dirty="0"/>
              <a:t>Income received from foreign investments (e.g., dividends, profits)</a:t>
            </a:r>
          </a:p>
          <a:p>
            <a:pPr lvl="1"/>
            <a:r>
              <a:rPr lang="en-US" dirty="0"/>
              <a:t>Income paid to foreign investors (e.g., dividends, profits)</a:t>
            </a:r>
          </a:p>
          <a:p>
            <a:pPr lvl="1"/>
            <a:r>
              <a:rPr lang="en-US" dirty="0"/>
              <a:t>Transfers of funds between countries (e.g., foreign aid, remittances)</a:t>
            </a:r>
          </a:p>
          <a:p>
            <a:pPr lvl="0"/>
            <a:r>
              <a:rPr lang="en-US" b="1" dirty="0"/>
              <a:t>Financial Account:</a:t>
            </a:r>
          </a:p>
          <a:p>
            <a:pPr lvl="1"/>
            <a:r>
              <a:rPr lang="en-US" dirty="0"/>
              <a:t>Foreign direct investment (e.g., building a factory, buying a business)</a:t>
            </a:r>
          </a:p>
          <a:p>
            <a:pPr lvl="1"/>
            <a:r>
              <a:rPr lang="en-US" dirty="0"/>
              <a:t>Portfolio investment (e.g., buying stocks or bonds)</a:t>
            </a:r>
          </a:p>
          <a:p>
            <a:pPr lvl="1"/>
            <a:r>
              <a:rPr lang="en-US" dirty="0"/>
              <a:t>Other investment (e.g., bank deposits, loans)</a:t>
            </a:r>
          </a:p>
          <a:p>
            <a:pPr lvl="1"/>
            <a:r>
              <a:rPr lang="en-US" dirty="0"/>
              <a:t>Reserve assets (e.g., foreign currency reserves, gold reserves)</a:t>
            </a:r>
          </a:p>
          <a:p>
            <a:pPr lvl="1"/>
            <a:r>
              <a:rPr lang="en-US" dirty="0"/>
              <a:t>Other changes in financial assets and liabilities (e.g., debt forgiveness, currency swaps)</a:t>
            </a:r>
          </a:p>
          <a:p>
            <a:pPr lvl="0"/>
            <a:r>
              <a:rPr lang="en-US" dirty="0"/>
              <a:t>It's worth noting that some transactions, such as foreign aid and remittances, can be classified in both the Current Account and Financial Account, depending on their nature.</a:t>
            </a:r>
          </a:p>
        </p:txBody>
      </p:sp>
    </p:spTree>
    <p:extLst>
      <p:ext uri="{BB962C8B-B14F-4D97-AF65-F5344CB8AC3E}">
        <p14:creationId xmlns:p14="http://schemas.microsoft.com/office/powerpoint/2010/main" val="340004619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423" y="365126"/>
            <a:ext cx="11121656" cy="942680"/>
          </a:xfrm>
          <a:noFill/>
        </p:spPr>
        <p:txBody>
          <a:bodyPr>
            <a:noAutofit/>
          </a:bodyPr>
          <a:lstStyle/>
          <a:p>
            <a:r>
              <a:rPr lang="en-US" sz="2800" dirty="0" smtClean="0">
                <a:ln>
                  <a:solidFill>
                    <a:schemeClr val="tx1"/>
                  </a:solidFill>
                </a:ln>
                <a:solidFill>
                  <a:schemeClr val="accent6">
                    <a:lumMod val="75000"/>
                  </a:schemeClr>
                </a:solidFill>
              </a:rPr>
              <a:t>Define Current Account and Capital Account? </a:t>
            </a:r>
            <a:r>
              <a:rPr lang="en-US" sz="1600" dirty="0" smtClean="0">
                <a:ln>
                  <a:solidFill>
                    <a:schemeClr val="tx1"/>
                  </a:solidFill>
                </a:ln>
                <a:solidFill>
                  <a:schemeClr val="accent6">
                    <a:lumMod val="75000"/>
                  </a:schemeClr>
                </a:solidFill>
              </a:rPr>
              <a:t>(Oct-2023)</a:t>
            </a:r>
            <a:endParaRPr lang="en-US" sz="1800" dirty="0">
              <a:ln>
                <a:solidFill>
                  <a:schemeClr val="tx1"/>
                </a:solidFill>
              </a:ln>
              <a:solidFill>
                <a:schemeClr val="accent6">
                  <a:lumMod val="75000"/>
                </a:schemeClr>
              </a:solidFill>
            </a:endParaRPr>
          </a:p>
        </p:txBody>
      </p:sp>
      <p:sp>
        <p:nvSpPr>
          <p:cNvPr id="3" name="Text Placeholder 2"/>
          <p:cNvSpPr>
            <a:spLocks noGrp="1"/>
          </p:cNvSpPr>
          <p:nvPr>
            <p:ph type="body" idx="1"/>
          </p:nvPr>
        </p:nvSpPr>
        <p:spPr>
          <a:xfrm>
            <a:off x="838200" y="1403498"/>
            <a:ext cx="10515600" cy="4773465"/>
          </a:xfrm>
        </p:spPr>
        <p:txBody>
          <a:bodyPr>
            <a:normAutofit/>
          </a:bodyPr>
          <a:lstStyle/>
          <a:p>
            <a:pPr lvl="0"/>
            <a:r>
              <a:rPr lang="en-US" b="1" dirty="0"/>
              <a:t>Current </a:t>
            </a:r>
            <a:r>
              <a:rPr lang="en-US" b="1" dirty="0" smtClean="0"/>
              <a:t>Account: </a:t>
            </a:r>
            <a:r>
              <a:rPr lang="en-US" dirty="0" smtClean="0"/>
              <a:t>The </a:t>
            </a:r>
            <a:r>
              <a:rPr lang="en-US" dirty="0"/>
              <a:t>current account is a component of a country's balance of payments that monitors the flow of goods, services, income, and transfers between the country and other nations over a specific period. It essentially shows whether a country is running a surplus or deficit in its global transactions.</a:t>
            </a:r>
          </a:p>
          <a:p>
            <a:pPr lvl="0"/>
            <a:r>
              <a:rPr lang="en-US" b="1" dirty="0"/>
              <a:t>Capital Account</a:t>
            </a:r>
            <a:r>
              <a:rPr lang="en-US" b="1" dirty="0" smtClean="0"/>
              <a:t>: </a:t>
            </a:r>
            <a:r>
              <a:rPr lang="en-US" dirty="0" smtClean="0"/>
              <a:t>The </a:t>
            </a:r>
            <a:r>
              <a:rPr lang="en-US" dirty="0"/>
              <a:t>capital account is another segment of the balance of payments that records financial transactions, including investments, loans, and changes in a country's foreign exchange reserves. It provides insights into the financial aspects of a country's interactions with the rest of the world and reflects alterations in its ownership of assets abroad.</a:t>
            </a:r>
          </a:p>
        </p:txBody>
      </p:sp>
    </p:spTree>
    <p:extLst>
      <p:ext uri="{BB962C8B-B14F-4D97-AF65-F5344CB8AC3E}">
        <p14:creationId xmlns:p14="http://schemas.microsoft.com/office/powerpoint/2010/main" val="19111762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423" y="365126"/>
            <a:ext cx="11121656" cy="942680"/>
          </a:xfrm>
          <a:noFill/>
        </p:spPr>
        <p:txBody>
          <a:bodyPr>
            <a:noAutofit/>
          </a:bodyPr>
          <a:lstStyle/>
          <a:p>
            <a:r>
              <a:rPr lang="en-US" sz="2800" dirty="0" smtClean="0">
                <a:ln>
                  <a:solidFill>
                    <a:schemeClr val="tx1"/>
                  </a:solidFill>
                </a:ln>
                <a:solidFill>
                  <a:schemeClr val="accent6">
                    <a:lumMod val="75000"/>
                  </a:schemeClr>
                </a:solidFill>
              </a:rPr>
              <a:t>“</a:t>
            </a:r>
            <a:r>
              <a:rPr lang="en-US" sz="2800" dirty="0">
                <a:ln>
                  <a:solidFill>
                    <a:schemeClr val="tx1"/>
                  </a:solidFill>
                </a:ln>
                <a:solidFill>
                  <a:schemeClr val="accent6">
                    <a:lumMod val="75000"/>
                  </a:schemeClr>
                </a:solidFill>
              </a:rPr>
              <a:t>Balance of Trade seldom balances but Balance of Payment always balances”- Explain the statement. </a:t>
            </a:r>
            <a:r>
              <a:rPr lang="en-US" sz="1800" dirty="0">
                <a:ln>
                  <a:solidFill>
                    <a:schemeClr val="tx1"/>
                  </a:solidFill>
                </a:ln>
                <a:solidFill>
                  <a:schemeClr val="accent6">
                    <a:lumMod val="75000"/>
                  </a:schemeClr>
                </a:solidFill>
              </a:rPr>
              <a:t>(Oct, 2017) (Nov,2022) (Oct,2021) (April,2019) </a:t>
            </a:r>
          </a:p>
        </p:txBody>
      </p:sp>
      <p:sp>
        <p:nvSpPr>
          <p:cNvPr id="3" name="Text Placeholder 2"/>
          <p:cNvSpPr>
            <a:spLocks noGrp="1"/>
          </p:cNvSpPr>
          <p:nvPr>
            <p:ph type="body" idx="1"/>
          </p:nvPr>
        </p:nvSpPr>
        <p:spPr>
          <a:xfrm>
            <a:off x="838200" y="1403498"/>
            <a:ext cx="10515600" cy="4773465"/>
          </a:xfrm>
        </p:spPr>
        <p:txBody>
          <a:bodyPr>
            <a:normAutofit fontScale="85000" lnSpcReduction="20000"/>
          </a:bodyPr>
          <a:lstStyle/>
          <a:p>
            <a:pPr lvl="0"/>
            <a:r>
              <a:rPr lang="en-US" dirty="0"/>
              <a:t>The statement "Balance of payments always balances" means that the total inflows of foreign exchange into a country must be equal to the total outflows of foreign exchange from that country over a given period of time. </a:t>
            </a:r>
          </a:p>
          <a:p>
            <a:pPr lvl="0"/>
            <a:r>
              <a:rPr lang="en-US" dirty="0"/>
              <a:t>In other words, the sum of the current account balance, the capital account balance, and the official reserves balance in a country's balance of payments must always be zero.</a:t>
            </a:r>
          </a:p>
          <a:p>
            <a:pPr lvl="0"/>
            <a:r>
              <a:rPr lang="en-US" dirty="0"/>
              <a:t>This is because every international transaction involves both a debit and a credit entry in the balance of payments. </a:t>
            </a:r>
          </a:p>
          <a:p>
            <a:pPr lvl="0"/>
            <a:r>
              <a:rPr lang="en-US" dirty="0"/>
              <a:t>For example, when a country exports goods to another country, it receives payment in the form of foreign currency, which is a credit entry in the current account. </a:t>
            </a:r>
          </a:p>
          <a:p>
            <a:pPr lvl="0"/>
            <a:r>
              <a:rPr lang="en-US" dirty="0"/>
              <a:t>At the same time, the importing country pays for the goods in its own currency, which is a debit entry in its current account. </a:t>
            </a:r>
          </a:p>
          <a:p>
            <a:pPr lvl="0"/>
            <a:r>
              <a:rPr lang="en-US" dirty="0"/>
              <a:t>Similarly, when a foreign investor purchases shares in a domestic company, it is a credit entry in the capital account for the domestic country and a debit entry in the capital account for the foreign investor's home country.</a:t>
            </a:r>
          </a:p>
          <a:p>
            <a:pPr lvl="0"/>
            <a:r>
              <a:rPr lang="en-US" dirty="0"/>
              <a:t>Therefore, the balance of payments must always balance, with total debits equaling total credits. If there is a surplus in the current account, it will be offset by a deficit in the capital account or vice versa. If the current account and capital account are in balance, any change in official reserves will also balance the overall balance of payments.</a:t>
            </a:r>
          </a:p>
        </p:txBody>
      </p:sp>
    </p:spTree>
    <p:extLst>
      <p:ext uri="{BB962C8B-B14F-4D97-AF65-F5344CB8AC3E}">
        <p14:creationId xmlns:p14="http://schemas.microsoft.com/office/powerpoint/2010/main" val="369618959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51294"/>
          </a:xfrm>
        </p:spPr>
        <p:txBody>
          <a:bodyPr>
            <a:noAutofit/>
          </a:bodyPr>
          <a:lstStyle/>
          <a:p>
            <a:r>
              <a:rPr lang="en-US" sz="3200" dirty="0">
                <a:ln>
                  <a:solidFill>
                    <a:schemeClr val="tx1"/>
                  </a:solidFill>
                </a:ln>
                <a:solidFill>
                  <a:schemeClr val="accent6">
                    <a:lumMod val="75000"/>
                  </a:schemeClr>
                </a:solidFill>
              </a:rPr>
              <a:t>What is the difference between Balance of Trade and Balance of Payment?</a:t>
            </a:r>
            <a:r>
              <a:rPr lang="en-US" sz="1800" dirty="0">
                <a:ln>
                  <a:solidFill>
                    <a:schemeClr val="tx1"/>
                  </a:solidFill>
                </a:ln>
                <a:solidFill>
                  <a:schemeClr val="accent6">
                    <a:lumMod val="75000"/>
                  </a:schemeClr>
                </a:solidFill>
              </a:rPr>
              <a:t> </a:t>
            </a:r>
            <a:r>
              <a:rPr lang="en-US" sz="1800" dirty="0" smtClean="0">
                <a:ln>
                  <a:solidFill>
                    <a:schemeClr val="tx1"/>
                  </a:solidFill>
                </a:ln>
                <a:solidFill>
                  <a:schemeClr val="accent6">
                    <a:lumMod val="75000"/>
                  </a:schemeClr>
                </a:solidFill>
              </a:rPr>
              <a:t>(Oct 2023) (Oct,2021</a:t>
            </a:r>
            <a:r>
              <a:rPr lang="en-US" sz="1800" dirty="0">
                <a:ln>
                  <a:solidFill>
                    <a:schemeClr val="tx1"/>
                  </a:solidFill>
                </a:ln>
                <a:solidFill>
                  <a:schemeClr val="accent6">
                    <a:lumMod val="75000"/>
                  </a:schemeClr>
                </a:solidFill>
              </a:rPr>
              <a:t>) (April,2019)</a:t>
            </a:r>
          </a:p>
        </p:txBody>
      </p:sp>
      <p:sp>
        <p:nvSpPr>
          <p:cNvPr id="3" name="Text Placeholder 2"/>
          <p:cNvSpPr>
            <a:spLocks noGrp="1"/>
          </p:cNvSpPr>
          <p:nvPr>
            <p:ph type="body" idx="1"/>
          </p:nvPr>
        </p:nvSpPr>
        <p:spPr>
          <a:xfrm>
            <a:off x="489098" y="1414130"/>
            <a:ext cx="10864702" cy="4901610"/>
          </a:xfrm>
        </p:spPr>
        <p:txBody>
          <a:bodyPr>
            <a:normAutofit fontScale="85000" lnSpcReduction="10000"/>
          </a:bodyPr>
          <a:lstStyle/>
          <a:p>
            <a:pPr lvl="0"/>
            <a:r>
              <a:rPr lang="en-US" dirty="0"/>
              <a:t>Differences between the Balance of Trade (BOT) and Balance of Payments (BOP) are given below:</a:t>
            </a:r>
          </a:p>
          <a:p>
            <a:pPr lvl="1"/>
            <a:r>
              <a:rPr lang="en-US" b="1" dirty="0"/>
              <a:t>Coverage: </a:t>
            </a:r>
            <a:r>
              <a:rPr lang="en-US" dirty="0"/>
              <a:t>BOT measures only the trade of physical goods between countries, whereas BOP records all economic transactions, including goods, services, income, and financial transactions.</a:t>
            </a:r>
          </a:p>
          <a:p>
            <a:pPr lvl="1"/>
            <a:r>
              <a:rPr lang="en-US" b="1" dirty="0"/>
              <a:t>Components: </a:t>
            </a:r>
            <a:r>
              <a:rPr lang="en-US" dirty="0"/>
              <a:t>BOT has only one component, which is the trade of physical goods. BOP, on the other hand, has three main components: current account, capital account, and official reserves account.</a:t>
            </a:r>
          </a:p>
          <a:p>
            <a:pPr lvl="1"/>
            <a:r>
              <a:rPr lang="en-US" b="1" dirty="0"/>
              <a:t>Scope: </a:t>
            </a:r>
            <a:r>
              <a:rPr lang="en-US" dirty="0"/>
              <a:t>BOT is a narrower concept than BOP as it only records the transactions of physical goods, while BOP records all transactions, including services, income, and financial transactions.</a:t>
            </a:r>
          </a:p>
          <a:p>
            <a:pPr lvl="1"/>
            <a:r>
              <a:rPr lang="en-US" b="1" dirty="0"/>
              <a:t>Focus: </a:t>
            </a:r>
            <a:r>
              <a:rPr lang="en-US" dirty="0"/>
              <a:t>BOT focuses on the net difference between exports and imports of physical goods, while BOP takes into account all economic transactions and focuses on the balance of payments.</a:t>
            </a:r>
          </a:p>
          <a:p>
            <a:pPr lvl="1"/>
            <a:r>
              <a:rPr lang="en-US" b="1" dirty="0"/>
              <a:t>Importance: </a:t>
            </a:r>
            <a:r>
              <a:rPr lang="en-US" dirty="0"/>
              <a:t>BOT is important for countries that depend on the export of goods, while BOP is essential for countries that have significant international trade and investment.</a:t>
            </a:r>
          </a:p>
          <a:p>
            <a:pPr lvl="1"/>
            <a:r>
              <a:rPr lang="en-US" b="1" dirty="0"/>
              <a:t>Impact: </a:t>
            </a:r>
            <a:r>
              <a:rPr lang="en-US" dirty="0"/>
              <a:t>A negative BOT indicates that a country is importing more than it is exporting, which can have a negative impact on the economy. In contrast, a negative BOP may indicate that a country is not attracting enough foreign investment or is experiencing a significant outflow of capital.</a:t>
            </a:r>
          </a:p>
          <a:p>
            <a:pPr lvl="1"/>
            <a:r>
              <a:rPr lang="en-US" b="1" dirty="0"/>
              <a:t>Timeframe: </a:t>
            </a:r>
            <a:r>
              <a:rPr lang="en-US" dirty="0"/>
              <a:t>BOT is usually measured on a monthly or annual basis, while BOP is measured over a longer period, typically a year.</a:t>
            </a:r>
          </a:p>
        </p:txBody>
      </p:sp>
    </p:spTree>
    <p:extLst>
      <p:ext uri="{BB962C8B-B14F-4D97-AF65-F5344CB8AC3E}">
        <p14:creationId xmlns:p14="http://schemas.microsoft.com/office/powerpoint/2010/main" val="428909814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42680"/>
          </a:xfrm>
        </p:spPr>
        <p:txBody>
          <a:bodyPr>
            <a:noAutofit/>
          </a:bodyPr>
          <a:lstStyle/>
          <a:p>
            <a:r>
              <a:rPr lang="en-US" sz="2800" dirty="0">
                <a:ln>
                  <a:solidFill>
                    <a:schemeClr val="tx1"/>
                  </a:solidFill>
                </a:ln>
                <a:solidFill>
                  <a:schemeClr val="accent6">
                    <a:lumMod val="75000"/>
                  </a:schemeClr>
                </a:solidFill>
              </a:rPr>
              <a:t>Differentiate among “Overall Balance”, “Trade Balance” and “Current Account Balance” of BOP of a country.(2016) / Short note on Overall Balance of BOP (April, 2018)</a:t>
            </a:r>
          </a:p>
        </p:txBody>
      </p:sp>
      <p:sp>
        <p:nvSpPr>
          <p:cNvPr id="3" name="Text Placeholder 2"/>
          <p:cNvSpPr>
            <a:spLocks noGrp="1"/>
          </p:cNvSpPr>
          <p:nvPr>
            <p:ph type="body" idx="1"/>
          </p:nvPr>
        </p:nvSpPr>
        <p:spPr>
          <a:xfrm>
            <a:off x="838200" y="1520456"/>
            <a:ext cx="10515600" cy="4880344"/>
          </a:xfrm>
        </p:spPr>
        <p:txBody>
          <a:bodyPr>
            <a:normAutofit fontScale="92500" lnSpcReduction="20000"/>
          </a:bodyPr>
          <a:lstStyle/>
          <a:p>
            <a:pPr lvl="0"/>
            <a:r>
              <a:rPr lang="en-US" dirty="0"/>
              <a:t>The Overall Balance, Trade Balance, and Current Account Balance are all components of the Balance of Payments (BOP) of a country. Here's how they differ:</a:t>
            </a:r>
          </a:p>
          <a:p>
            <a:pPr lvl="1"/>
            <a:r>
              <a:rPr lang="en-US" b="1" dirty="0"/>
              <a:t>Overall Balance: </a:t>
            </a:r>
            <a:r>
              <a:rPr lang="en-US" dirty="0"/>
              <a:t>The Overall Balance of the BOP is the sum of all the transactions between a country and the rest of the world over a certain period. It includes all financial transactions (e.g., capital flows, loans, investments, etc.) and all non-financial transactions (e.g., trade in goods and services, transfers, etc.).</a:t>
            </a:r>
          </a:p>
          <a:p>
            <a:pPr lvl="1"/>
            <a:r>
              <a:rPr lang="en-US" b="1" dirty="0"/>
              <a:t>Trade Balance: </a:t>
            </a:r>
            <a:r>
              <a:rPr lang="en-US" dirty="0"/>
              <a:t>The Trade Balance is the difference between the value of a country's exports of goods and services and the value of its imports of goods and services over a certain period. It measures the net amount of goods and services a country is exporting or importing.</a:t>
            </a:r>
          </a:p>
          <a:p>
            <a:pPr lvl="1"/>
            <a:r>
              <a:rPr lang="en-US" b="1" dirty="0"/>
              <a:t>Current Account Balance: </a:t>
            </a:r>
            <a:r>
              <a:rPr lang="en-US" dirty="0"/>
              <a:t>The Current Account Balance is a broader measure than the Trade Balance, as it includes not only trade in goods and services, but also net income from investments and transfers between a country and the rest of the world. It is the sum of the trade balance, net income from abroad, and net transfers.</a:t>
            </a:r>
          </a:p>
          <a:p>
            <a:pPr lvl="0"/>
            <a:r>
              <a:rPr lang="en-US" dirty="0"/>
              <a:t>In summary, while the Overall Balance measures all transactions between a country and the rest of the world, the Trade Balance measures the net amount of goods and services a country is exporting or importing, and the Current Account Balance is a broader measure that includes net income from investments and transfers in addition to trade in goods and services.</a:t>
            </a:r>
          </a:p>
        </p:txBody>
      </p:sp>
    </p:spTree>
    <p:extLst>
      <p:ext uri="{BB962C8B-B14F-4D97-AF65-F5344CB8AC3E}">
        <p14:creationId xmlns:p14="http://schemas.microsoft.com/office/powerpoint/2010/main" val="162490827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7704"/>
            <a:ext cx="10515600" cy="1325563"/>
          </a:xfrm>
        </p:spPr>
        <p:txBody>
          <a:bodyPr>
            <a:noAutofit/>
          </a:bodyPr>
          <a:lstStyle/>
          <a:p>
            <a:r>
              <a:rPr lang="en-US" sz="2800" dirty="0" smtClean="0">
                <a:ln>
                  <a:solidFill>
                    <a:schemeClr val="tx1"/>
                  </a:solidFill>
                </a:ln>
                <a:solidFill>
                  <a:schemeClr val="accent6">
                    <a:lumMod val="75000"/>
                  </a:schemeClr>
                </a:solidFill>
              </a:rPr>
              <a:t>What is the effect of Trade Deficit on Economy? </a:t>
            </a:r>
            <a:r>
              <a:rPr lang="en-US" sz="2800" dirty="0" smtClean="0">
                <a:ln>
                  <a:solidFill>
                    <a:schemeClr val="tx1"/>
                  </a:solidFill>
                </a:ln>
                <a:solidFill>
                  <a:srgbClr val="FF0000"/>
                </a:solidFill>
              </a:rPr>
              <a:t>(</a:t>
            </a:r>
            <a:r>
              <a:rPr lang="en-US" sz="2800" dirty="0" err="1" smtClean="0">
                <a:ln>
                  <a:solidFill>
                    <a:schemeClr val="tx1"/>
                  </a:solidFill>
                </a:ln>
                <a:solidFill>
                  <a:srgbClr val="FF0000"/>
                </a:solidFill>
              </a:rPr>
              <a:t>Apirl</a:t>
            </a:r>
            <a:r>
              <a:rPr lang="en-US" sz="2800" dirty="0" smtClean="0">
                <a:ln>
                  <a:solidFill>
                    <a:schemeClr val="tx1"/>
                  </a:solidFill>
                </a:ln>
                <a:solidFill>
                  <a:srgbClr val="FF0000"/>
                </a:solidFill>
              </a:rPr>
              <a:t> 2024)</a:t>
            </a:r>
            <a:endParaRPr lang="en-US" sz="2800" dirty="0">
              <a:ln>
                <a:solidFill>
                  <a:schemeClr val="tx1"/>
                </a:solidFill>
              </a:ln>
              <a:solidFill>
                <a:srgbClr val="FF0000"/>
              </a:solidFill>
            </a:endParaRPr>
          </a:p>
        </p:txBody>
      </p:sp>
      <p:sp>
        <p:nvSpPr>
          <p:cNvPr id="3" name="Text Placeholder 2"/>
          <p:cNvSpPr>
            <a:spLocks noGrp="1"/>
          </p:cNvSpPr>
          <p:nvPr>
            <p:ph sz="half" idx="1"/>
          </p:nvPr>
        </p:nvSpPr>
        <p:spPr>
          <a:xfrm>
            <a:off x="838200" y="1487606"/>
            <a:ext cx="5181600" cy="4689357"/>
          </a:xfrm>
        </p:spPr>
        <p:txBody>
          <a:bodyPr>
            <a:normAutofit fontScale="77500" lnSpcReduction="20000"/>
          </a:bodyPr>
          <a:lstStyle/>
          <a:p>
            <a:pPr lvl="0"/>
            <a:r>
              <a:rPr lang="en-US" b="1" dirty="0"/>
              <a:t>A trade deficit occurs when a country imports more goods and services than it exports. Here's how it affects the economy</a:t>
            </a:r>
            <a:r>
              <a:rPr lang="en-US" b="1" dirty="0" smtClean="0"/>
              <a:t>:</a:t>
            </a:r>
          </a:p>
          <a:p>
            <a:pPr lvl="0"/>
            <a:r>
              <a:rPr lang="en-US" b="1" dirty="0"/>
              <a:t>1. Decrease in Domestic Production</a:t>
            </a:r>
            <a:r>
              <a:rPr lang="en-US" b="1" dirty="0" smtClean="0"/>
              <a:t>: </a:t>
            </a:r>
            <a:r>
              <a:rPr lang="en-US" dirty="0" smtClean="0"/>
              <a:t>A </a:t>
            </a:r>
            <a:r>
              <a:rPr lang="en-US" dirty="0"/>
              <a:t>trade deficit can lead to reduced demand for domestic products as consumers purchase cheaper or more diverse imported goods. This can hurt local industries</a:t>
            </a:r>
            <a:r>
              <a:rPr lang="en-US" dirty="0" smtClean="0"/>
              <a:t>.</a:t>
            </a:r>
          </a:p>
          <a:p>
            <a:pPr lvl="0"/>
            <a:r>
              <a:rPr lang="en-US" b="1" dirty="0" smtClean="0"/>
              <a:t>2</a:t>
            </a:r>
            <a:r>
              <a:rPr lang="en-US" b="1" dirty="0"/>
              <a:t>. Currency Depreciation</a:t>
            </a:r>
            <a:r>
              <a:rPr lang="en-US" b="1" dirty="0" smtClean="0"/>
              <a:t>: </a:t>
            </a:r>
            <a:r>
              <a:rPr lang="en-US" dirty="0" smtClean="0"/>
              <a:t>As </a:t>
            </a:r>
            <a:r>
              <a:rPr lang="en-US" dirty="0"/>
              <a:t>more foreign currency is required to pay for imports, the local currency may weaken, making imports more expensive and exports cheaper</a:t>
            </a:r>
            <a:r>
              <a:rPr lang="en-US" dirty="0" smtClean="0"/>
              <a:t>.</a:t>
            </a:r>
          </a:p>
          <a:p>
            <a:pPr lvl="0"/>
            <a:r>
              <a:rPr lang="en-US" b="1" dirty="0" smtClean="0"/>
              <a:t>3</a:t>
            </a:r>
            <a:r>
              <a:rPr lang="en-US" b="1" dirty="0"/>
              <a:t>. Rising National Debt</a:t>
            </a:r>
            <a:r>
              <a:rPr lang="en-US" b="1" dirty="0" smtClean="0"/>
              <a:t>: </a:t>
            </a:r>
            <a:r>
              <a:rPr lang="en-US" dirty="0" smtClean="0"/>
              <a:t>Countries </a:t>
            </a:r>
            <a:r>
              <a:rPr lang="en-US" dirty="0"/>
              <a:t>often finance trade deficits by borrowing, which increases national debt over time if the trade imbalance persists.</a:t>
            </a:r>
          </a:p>
        </p:txBody>
      </p:sp>
      <p:sp>
        <p:nvSpPr>
          <p:cNvPr id="4" name="Content Placeholder 3"/>
          <p:cNvSpPr>
            <a:spLocks noGrp="1"/>
          </p:cNvSpPr>
          <p:nvPr>
            <p:ph sz="half" idx="2"/>
          </p:nvPr>
        </p:nvSpPr>
        <p:spPr>
          <a:xfrm>
            <a:off x="6172200" y="1323833"/>
            <a:ext cx="5181600" cy="4853130"/>
          </a:xfrm>
        </p:spPr>
        <p:txBody>
          <a:bodyPr>
            <a:normAutofit fontScale="77500" lnSpcReduction="20000"/>
          </a:bodyPr>
          <a:lstStyle/>
          <a:p>
            <a:r>
              <a:rPr lang="en-US" b="1" dirty="0" smtClean="0"/>
              <a:t>4. Job Loss in Domestic Industries: </a:t>
            </a:r>
            <a:r>
              <a:rPr lang="en-US" dirty="0" smtClean="0"/>
              <a:t>Domestic industries that face stiff competition from cheaper imports, leading to job losses in those sectors.</a:t>
            </a:r>
          </a:p>
          <a:p>
            <a:r>
              <a:rPr lang="en-US" b="1" dirty="0" smtClean="0"/>
              <a:t>5</a:t>
            </a:r>
            <a:r>
              <a:rPr lang="en-US" b="1" dirty="0"/>
              <a:t>. Inflationary Pressure</a:t>
            </a:r>
            <a:r>
              <a:rPr lang="en-US" b="1" dirty="0" smtClean="0"/>
              <a:t>: </a:t>
            </a:r>
            <a:r>
              <a:rPr lang="en-US" dirty="0" smtClean="0"/>
              <a:t>A </a:t>
            </a:r>
            <a:r>
              <a:rPr lang="en-US" dirty="0"/>
              <a:t>weaker currency and higher demand for imports can cause </a:t>
            </a:r>
            <a:r>
              <a:rPr lang="en-US" dirty="0" smtClean="0"/>
              <a:t>inflation. </a:t>
            </a:r>
          </a:p>
          <a:p>
            <a:r>
              <a:rPr lang="en-US" b="1" dirty="0" smtClean="0"/>
              <a:t>6</a:t>
            </a:r>
            <a:r>
              <a:rPr lang="en-US" b="1" dirty="0"/>
              <a:t>. Weaker Economic Growth</a:t>
            </a:r>
            <a:r>
              <a:rPr lang="en-US" b="1" dirty="0" smtClean="0"/>
              <a:t>: </a:t>
            </a:r>
            <a:r>
              <a:rPr lang="en-US" dirty="0" smtClean="0"/>
              <a:t>Persistent </a:t>
            </a:r>
            <a:r>
              <a:rPr lang="en-US" dirty="0"/>
              <a:t>trade deficits can hinder economic growth by reducing demand for locally produced goods, impacting GDP negatively</a:t>
            </a:r>
            <a:r>
              <a:rPr lang="en-US" dirty="0" smtClean="0"/>
              <a:t>.</a:t>
            </a:r>
          </a:p>
          <a:p>
            <a:r>
              <a:rPr lang="en-US" b="1" dirty="0" smtClean="0"/>
              <a:t>7</a:t>
            </a:r>
            <a:r>
              <a:rPr lang="en-US" b="1" dirty="0"/>
              <a:t>. Increased Foreign Ownership</a:t>
            </a:r>
            <a:r>
              <a:rPr lang="en-US" b="1" dirty="0" smtClean="0"/>
              <a:t>: </a:t>
            </a:r>
            <a:r>
              <a:rPr lang="en-US" dirty="0" smtClean="0"/>
              <a:t>A </a:t>
            </a:r>
            <a:r>
              <a:rPr lang="en-US" dirty="0"/>
              <a:t>country running continuous deficits may sell assets like land or companies to foreign investors, increasing foreign control over domestic resources</a:t>
            </a:r>
            <a:r>
              <a:rPr lang="en-US" dirty="0" smtClean="0"/>
              <a:t>.</a:t>
            </a:r>
          </a:p>
          <a:p>
            <a:r>
              <a:rPr lang="en-US" b="1" dirty="0" smtClean="0"/>
              <a:t>8</a:t>
            </a:r>
            <a:r>
              <a:rPr lang="en-US" b="1" dirty="0"/>
              <a:t>. Shift in Economic Focus</a:t>
            </a:r>
            <a:r>
              <a:rPr lang="en-US" b="1" dirty="0" smtClean="0"/>
              <a:t>: </a:t>
            </a:r>
            <a:r>
              <a:rPr lang="en-US" dirty="0" smtClean="0"/>
              <a:t>Over </a:t>
            </a:r>
            <a:r>
              <a:rPr lang="en-US" dirty="0"/>
              <a:t>time, industries in deficit countries might shift away from manufacturing to focus on service </a:t>
            </a:r>
            <a:r>
              <a:rPr lang="en-US" dirty="0" smtClean="0"/>
              <a:t>sectors. </a:t>
            </a:r>
            <a:endParaRPr lang="en-US" dirty="0"/>
          </a:p>
        </p:txBody>
      </p:sp>
    </p:spTree>
    <p:extLst>
      <p:ext uri="{BB962C8B-B14F-4D97-AF65-F5344CB8AC3E}">
        <p14:creationId xmlns:p14="http://schemas.microsoft.com/office/powerpoint/2010/main" val="16671372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83191"/>
          </a:xfrm>
        </p:spPr>
        <p:txBody>
          <a:bodyPr/>
          <a:lstStyle/>
          <a:p>
            <a:r>
              <a:rPr lang="en-US" dirty="0">
                <a:ln>
                  <a:solidFill>
                    <a:schemeClr val="tx1"/>
                  </a:solidFill>
                </a:ln>
                <a:solidFill>
                  <a:schemeClr val="accent6">
                    <a:lumMod val="75000"/>
                  </a:schemeClr>
                </a:solidFill>
              </a:rPr>
              <a:t>Previous Year’s Questions (1</a:t>
            </a:r>
            <a:r>
              <a:rPr lang="en-US" baseline="30000" dirty="0">
                <a:ln>
                  <a:solidFill>
                    <a:schemeClr val="tx1"/>
                  </a:solidFill>
                </a:ln>
                <a:solidFill>
                  <a:schemeClr val="accent6">
                    <a:lumMod val="75000"/>
                  </a:schemeClr>
                </a:solidFill>
              </a:rPr>
              <a:t>st</a:t>
            </a:r>
            <a:r>
              <a:rPr lang="en-US" dirty="0">
                <a:ln>
                  <a:solidFill>
                    <a:schemeClr val="tx1"/>
                  </a:solidFill>
                </a:ln>
                <a:solidFill>
                  <a:schemeClr val="accent6">
                    <a:lumMod val="75000"/>
                  </a:schemeClr>
                </a:solidFill>
              </a:rPr>
              <a:t> Chapter)</a:t>
            </a:r>
          </a:p>
        </p:txBody>
      </p:sp>
      <p:sp>
        <p:nvSpPr>
          <p:cNvPr id="3" name="Text Placeholder 2"/>
          <p:cNvSpPr>
            <a:spLocks noGrp="1"/>
          </p:cNvSpPr>
          <p:nvPr>
            <p:ph type="body" idx="1"/>
          </p:nvPr>
        </p:nvSpPr>
        <p:spPr>
          <a:xfrm>
            <a:off x="838200" y="1148316"/>
            <a:ext cx="10515600" cy="5028647"/>
          </a:xfrm>
        </p:spPr>
        <p:txBody>
          <a:bodyPr>
            <a:normAutofit fontScale="77500" lnSpcReduction="20000"/>
          </a:bodyPr>
          <a:lstStyle/>
          <a:p>
            <a:pPr lvl="1"/>
            <a:r>
              <a:rPr lang="en-US" dirty="0"/>
              <a:t>What is International Trade? (May,2023)(Nov,2022) (May,2022) (April,2020) (Oct, 2018</a:t>
            </a:r>
            <a:r>
              <a:rPr lang="en-US" dirty="0" smtClean="0"/>
              <a:t>)</a:t>
            </a:r>
          </a:p>
          <a:p>
            <a:pPr lvl="1"/>
            <a:r>
              <a:rPr lang="en-US" dirty="0" smtClean="0"/>
              <a:t>Main areas of International Trade? (Oct-2023)</a:t>
            </a:r>
            <a:endParaRPr lang="en-US" dirty="0"/>
          </a:p>
          <a:p>
            <a:pPr lvl="1"/>
            <a:r>
              <a:rPr lang="en-US" dirty="0"/>
              <a:t>International Trade is associated with national economy state your opinion. (May,2023</a:t>
            </a:r>
            <a:r>
              <a:rPr lang="en-US" dirty="0" smtClean="0"/>
              <a:t>) (April 24)</a:t>
            </a:r>
            <a:endParaRPr lang="en-US" dirty="0"/>
          </a:p>
          <a:p>
            <a:pPr lvl="1"/>
            <a:r>
              <a:rPr lang="en-US" dirty="0"/>
              <a:t>What are the advantages and disadvantages of International Trade? (Oct, 2018)</a:t>
            </a:r>
          </a:p>
          <a:p>
            <a:pPr lvl="1"/>
            <a:r>
              <a:rPr lang="en-US" dirty="0"/>
              <a:t>What are the advantages of international trade? What roles banks play in international trade? (April, 2018)</a:t>
            </a:r>
          </a:p>
          <a:p>
            <a:pPr lvl="1"/>
            <a:r>
              <a:rPr lang="en-US" dirty="0"/>
              <a:t>How International Trade can develop the economy? (April,2020)</a:t>
            </a:r>
          </a:p>
          <a:p>
            <a:pPr lvl="1"/>
            <a:r>
              <a:rPr lang="en-US" dirty="0"/>
              <a:t>“International trade is a win-win game.” Explain the statement. (2016)</a:t>
            </a:r>
          </a:p>
          <a:p>
            <a:pPr lvl="1"/>
            <a:r>
              <a:rPr lang="en-US" dirty="0"/>
              <a:t>Discuss the features of international trade in the light of Islamic Economics (April, 2017) </a:t>
            </a:r>
          </a:p>
          <a:p>
            <a:pPr lvl="1"/>
            <a:r>
              <a:rPr lang="en-US" dirty="0"/>
              <a:t>Discuss the features of International Trade in the light of Islamic </a:t>
            </a:r>
            <a:r>
              <a:rPr lang="en-US" dirty="0" err="1"/>
              <a:t>Sharia’h</a:t>
            </a:r>
            <a:r>
              <a:rPr lang="en-US" dirty="0"/>
              <a:t>. (May,2023)</a:t>
            </a:r>
          </a:p>
          <a:p>
            <a:pPr lvl="1"/>
            <a:r>
              <a:rPr lang="en-US" dirty="0"/>
              <a:t>Discuss Islamic approach to international trade. Is it different from traditional approach? In what way? (April, 2018)</a:t>
            </a:r>
          </a:p>
          <a:p>
            <a:pPr lvl="1"/>
            <a:r>
              <a:rPr lang="en-US" dirty="0"/>
              <a:t>What are the purposes of trade theories? Explain Absolute Cost Advantage theory. (2016)</a:t>
            </a:r>
          </a:p>
          <a:p>
            <a:pPr lvl="1"/>
            <a:r>
              <a:rPr lang="en-US" dirty="0"/>
              <a:t>What are the differences between Absolute and Comparative advantages of international trade? (Nov,2022)</a:t>
            </a:r>
          </a:p>
          <a:p>
            <a:pPr lvl="1"/>
            <a:r>
              <a:rPr lang="en-US" dirty="0"/>
              <a:t>State the differences between Modern Theory and Classical Theory of international trade. (May,2022)</a:t>
            </a:r>
          </a:p>
          <a:p>
            <a:pPr lvl="1"/>
            <a:r>
              <a:rPr lang="en-US" dirty="0"/>
              <a:t>Explain the advantages of comparative cost advantage theory over absolute cost advantage theory of international trade. (Oct’2019)</a:t>
            </a:r>
          </a:p>
        </p:txBody>
      </p:sp>
    </p:spTree>
    <p:extLst>
      <p:ext uri="{BB962C8B-B14F-4D97-AF65-F5344CB8AC3E}">
        <p14:creationId xmlns:p14="http://schemas.microsoft.com/office/powerpoint/2010/main" val="187713925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n>
                  <a:solidFill>
                    <a:schemeClr val="tx1"/>
                  </a:solidFill>
                </a:ln>
                <a:solidFill>
                  <a:schemeClr val="accent6">
                    <a:lumMod val="75000"/>
                  </a:schemeClr>
                </a:solidFill>
              </a:rPr>
              <a:t>What is International Trade?  </a:t>
            </a:r>
            <a:br>
              <a:rPr lang="en-US" dirty="0">
                <a:ln>
                  <a:solidFill>
                    <a:schemeClr val="tx1"/>
                  </a:solidFill>
                </a:ln>
                <a:solidFill>
                  <a:schemeClr val="accent6">
                    <a:lumMod val="75000"/>
                  </a:schemeClr>
                </a:solidFill>
              </a:rPr>
            </a:br>
            <a:r>
              <a:rPr lang="en-US" sz="2000" dirty="0" smtClean="0">
                <a:ln>
                  <a:solidFill>
                    <a:schemeClr val="tx1"/>
                  </a:solidFill>
                </a:ln>
                <a:solidFill>
                  <a:srgbClr val="FF0000"/>
                </a:solidFill>
              </a:rPr>
              <a:t>(April 2024)</a:t>
            </a:r>
            <a:r>
              <a:rPr lang="en-US" sz="2000" dirty="0" smtClean="0">
                <a:ln>
                  <a:solidFill>
                    <a:schemeClr val="tx1"/>
                  </a:solidFill>
                </a:ln>
                <a:solidFill>
                  <a:schemeClr val="accent6">
                    <a:lumMod val="75000"/>
                  </a:schemeClr>
                </a:solidFill>
              </a:rPr>
              <a:t>(</a:t>
            </a:r>
            <a:r>
              <a:rPr lang="en-US" sz="2000" dirty="0">
                <a:ln>
                  <a:solidFill>
                    <a:schemeClr val="tx1"/>
                  </a:solidFill>
                </a:ln>
                <a:solidFill>
                  <a:schemeClr val="accent6">
                    <a:lumMod val="75000"/>
                  </a:schemeClr>
                </a:solidFill>
              </a:rPr>
              <a:t>Oct</a:t>
            </a:r>
            <a:r>
              <a:rPr lang="en-US" sz="2000" dirty="0" smtClean="0">
                <a:ln>
                  <a:solidFill>
                    <a:schemeClr val="tx1"/>
                  </a:solidFill>
                </a:ln>
                <a:solidFill>
                  <a:schemeClr val="accent6">
                    <a:lumMod val="75000"/>
                  </a:schemeClr>
                </a:solidFill>
              </a:rPr>
              <a:t>’ 2023)(May</a:t>
            </a:r>
            <a:r>
              <a:rPr lang="en-US" sz="2000" dirty="0">
                <a:ln>
                  <a:solidFill>
                    <a:schemeClr val="tx1"/>
                  </a:solidFill>
                </a:ln>
                <a:solidFill>
                  <a:schemeClr val="accent6">
                    <a:lumMod val="75000"/>
                  </a:schemeClr>
                </a:solidFill>
              </a:rPr>
              <a:t>, 2023)(Nov,2022) (May,2022) (April,2020) (Oct, 2018)</a:t>
            </a:r>
          </a:p>
        </p:txBody>
      </p:sp>
      <p:sp>
        <p:nvSpPr>
          <p:cNvPr id="3" name="Text Placeholder 2"/>
          <p:cNvSpPr>
            <a:spLocks noGrp="1"/>
          </p:cNvSpPr>
          <p:nvPr>
            <p:ph type="body" idx="1"/>
          </p:nvPr>
        </p:nvSpPr>
        <p:spPr/>
        <p:txBody>
          <a:bodyPr/>
          <a:lstStyle/>
          <a:p>
            <a:pPr lvl="0"/>
            <a:r>
              <a:rPr lang="en-US" dirty="0"/>
              <a:t>International trade is the exchange of goods, services, and capital between countries, across international borders. </a:t>
            </a:r>
          </a:p>
          <a:p>
            <a:pPr lvl="0"/>
            <a:r>
              <a:rPr lang="en-US" dirty="0"/>
              <a:t>It involves the buying and selling of products and services across national boundaries, and it is conducted by individuals, companies, and governments. </a:t>
            </a:r>
          </a:p>
          <a:p>
            <a:pPr lvl="0"/>
            <a:r>
              <a:rPr lang="en-US" dirty="0"/>
              <a:t>The purpose of international trade is to improve the efficiency and productivity of economies by allowing countries to specialize in producing goods and services that they have a comparative advantage in and to access goods and services that they are unable to produce themselves or can produce at a higher cost. </a:t>
            </a:r>
          </a:p>
          <a:p>
            <a:pPr lvl="0"/>
            <a:r>
              <a:rPr lang="en-US" dirty="0"/>
              <a:t>International trade is essential for economic growth, development, and integration among nations, and it plays a crucial role in shaping the global economy.</a:t>
            </a:r>
          </a:p>
        </p:txBody>
      </p:sp>
    </p:spTree>
    <p:extLst>
      <p:ext uri="{BB962C8B-B14F-4D97-AF65-F5344CB8AC3E}">
        <p14:creationId xmlns:p14="http://schemas.microsoft.com/office/powerpoint/2010/main" val="147948101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13048"/>
          </a:xfrm>
        </p:spPr>
        <p:txBody>
          <a:bodyPr/>
          <a:lstStyle/>
          <a:p>
            <a:r>
              <a:rPr lang="en-US" dirty="0" smtClean="0"/>
              <a:t>Previous Year’s Questions – 1st Chapter (</a:t>
            </a:r>
            <a:r>
              <a:rPr lang="en-US" dirty="0" err="1" smtClean="0"/>
              <a:t>Contd</a:t>
            </a:r>
            <a:r>
              <a:rPr lang="en-US" dirty="0" smtClean="0"/>
              <a:t>…)</a:t>
            </a:r>
            <a:endParaRPr lang="en-US" dirty="0"/>
          </a:p>
        </p:txBody>
      </p:sp>
      <p:sp>
        <p:nvSpPr>
          <p:cNvPr id="3" name="Text Placeholder 2"/>
          <p:cNvSpPr>
            <a:spLocks noGrp="1"/>
          </p:cNvSpPr>
          <p:nvPr>
            <p:ph type="body" idx="1"/>
          </p:nvPr>
        </p:nvSpPr>
        <p:spPr>
          <a:xfrm>
            <a:off x="838200" y="1132764"/>
            <a:ext cx="10515600" cy="5609230"/>
          </a:xfrm>
        </p:spPr>
        <p:txBody>
          <a:bodyPr>
            <a:normAutofit fontScale="62500" lnSpcReduction="20000"/>
          </a:bodyPr>
          <a:lstStyle/>
          <a:p>
            <a:pPr lvl="1"/>
            <a:r>
              <a:rPr lang="en-US" dirty="0" smtClean="0"/>
              <a:t>Define Balance of Trade. Discuss its features with reference to the country perspective. (May,2023)</a:t>
            </a:r>
          </a:p>
          <a:p>
            <a:pPr lvl="1"/>
            <a:r>
              <a:rPr lang="en-US" dirty="0" smtClean="0"/>
              <a:t>Define Balance of Payment &amp; mention its salient characteristics. (May,2023)</a:t>
            </a:r>
          </a:p>
          <a:p>
            <a:pPr lvl="1"/>
            <a:r>
              <a:rPr lang="en-US" dirty="0" smtClean="0"/>
              <a:t>Define Current Account &amp; Capital Account (Oct 2023)</a:t>
            </a:r>
          </a:p>
          <a:p>
            <a:pPr lvl="1"/>
            <a:r>
              <a:rPr lang="en-US" dirty="0" err="1" smtClean="0"/>
              <a:t>Differrence</a:t>
            </a:r>
            <a:r>
              <a:rPr lang="en-US" dirty="0" smtClean="0"/>
              <a:t> between Balance of Trade &amp; Balance of Payment (Oct 2023)</a:t>
            </a:r>
          </a:p>
          <a:p>
            <a:pPr lvl="1"/>
            <a:r>
              <a:rPr lang="en-US" dirty="0" smtClean="0"/>
              <a:t>What are the components of Balance of Trade and Balance of Payment? (Nov,2022)(April 2024)</a:t>
            </a:r>
          </a:p>
          <a:p>
            <a:pPr lvl="1"/>
            <a:r>
              <a:rPr lang="en-US" dirty="0" smtClean="0"/>
              <a:t>Short Notes on Trade Deficit (May,2023) (Oct 2023)</a:t>
            </a:r>
          </a:p>
          <a:p>
            <a:pPr lvl="1"/>
            <a:r>
              <a:rPr lang="en-US" dirty="0" smtClean="0"/>
              <a:t>What is the effect of Trade Deficit on Economy? (</a:t>
            </a:r>
            <a:r>
              <a:rPr lang="en-US" dirty="0" err="1" smtClean="0"/>
              <a:t>Apirl</a:t>
            </a:r>
            <a:r>
              <a:rPr lang="en-US" dirty="0" smtClean="0"/>
              <a:t> 2024)</a:t>
            </a:r>
          </a:p>
          <a:p>
            <a:pPr lvl="1"/>
            <a:r>
              <a:rPr lang="en-US" dirty="0" smtClean="0"/>
              <a:t>“Balance of payment always balances” explain. (Nov,2022)</a:t>
            </a:r>
          </a:p>
          <a:p>
            <a:pPr lvl="1"/>
            <a:r>
              <a:rPr lang="en-US" dirty="0" smtClean="0"/>
              <a:t>Define Balance of Trade and Balance of Payment. (Oct,2021)</a:t>
            </a:r>
          </a:p>
          <a:p>
            <a:pPr lvl="1"/>
            <a:r>
              <a:rPr lang="en-US" dirty="0" smtClean="0"/>
              <a:t>What are the components of Balance of Trade and Balance of Payment? (Oct,2021)</a:t>
            </a:r>
          </a:p>
          <a:p>
            <a:pPr lvl="1"/>
            <a:r>
              <a:rPr lang="en-US" dirty="0" smtClean="0"/>
              <a:t>What is the difference between Balance of Trade and Balance of Payment? (Oct,2021)(Oct 2023)</a:t>
            </a:r>
          </a:p>
          <a:p>
            <a:pPr lvl="1"/>
            <a:r>
              <a:rPr lang="en-US" dirty="0" smtClean="0"/>
              <a:t>‘Balance of Payment is always balanced’- explain. (Oct,2021)</a:t>
            </a:r>
          </a:p>
          <a:p>
            <a:pPr lvl="1"/>
            <a:r>
              <a:rPr lang="en-US" dirty="0" smtClean="0"/>
              <a:t>Define balance of trade and balance of payment. (April,2019)</a:t>
            </a:r>
          </a:p>
          <a:p>
            <a:pPr lvl="1"/>
            <a:r>
              <a:rPr lang="en-US" dirty="0" smtClean="0"/>
              <a:t>Name the international economic transactions which are included in the current A/C and financial A/C of BOP of a country. (Oct’2019)</a:t>
            </a:r>
          </a:p>
          <a:p>
            <a:pPr lvl="1"/>
            <a:r>
              <a:rPr lang="en-US" dirty="0" smtClean="0"/>
              <a:t>What are the components of balance of trade and balance of payments? (April,2019)</a:t>
            </a:r>
          </a:p>
          <a:p>
            <a:pPr lvl="1"/>
            <a:r>
              <a:rPr lang="en-US" dirty="0" smtClean="0"/>
              <a:t>What is the difference between Balance of trade and balance of payments? (April,2019)</a:t>
            </a:r>
          </a:p>
          <a:p>
            <a:pPr lvl="1"/>
            <a:r>
              <a:rPr lang="en-US" dirty="0" smtClean="0"/>
              <a:t>‘Balance of payment is always balanced’ – Explain. (April,2019)</a:t>
            </a:r>
          </a:p>
          <a:p>
            <a:pPr lvl="1"/>
            <a:r>
              <a:rPr lang="en-US" dirty="0" smtClean="0"/>
              <a:t>Define Current Account &amp; Capital Account. (May,2023)</a:t>
            </a:r>
          </a:p>
          <a:p>
            <a:pPr lvl="1"/>
            <a:r>
              <a:rPr lang="en-US" dirty="0" smtClean="0"/>
              <a:t>What are the constituent of Current A/C and Financial NC of Balance of Payment of a country (April, 2018)?</a:t>
            </a:r>
          </a:p>
          <a:p>
            <a:pPr lvl="1"/>
            <a:r>
              <a:rPr lang="en-US" dirty="0" smtClean="0"/>
              <a:t>Short note on Overall Balance of BOP (April, 2018)</a:t>
            </a:r>
          </a:p>
          <a:p>
            <a:pPr lvl="1"/>
            <a:r>
              <a:rPr lang="en-US" dirty="0" smtClean="0"/>
              <a:t>“Balance of Trade seldom balances but Balance of Payment always balances”- Explain the statement. (Oct, 2017)</a:t>
            </a:r>
          </a:p>
          <a:p>
            <a:pPr lvl="1"/>
            <a:r>
              <a:rPr lang="en-US" dirty="0" smtClean="0"/>
              <a:t>Differentiate among “Overall Balance”, “Trade Balance” and “Current Account Balance” of BOP of a country. (2016)</a:t>
            </a:r>
            <a:endParaRPr lang="en-US" dirty="0"/>
          </a:p>
        </p:txBody>
      </p:sp>
    </p:spTree>
    <p:extLst>
      <p:ext uri="{BB962C8B-B14F-4D97-AF65-F5344CB8AC3E}">
        <p14:creationId xmlns:p14="http://schemas.microsoft.com/office/powerpoint/2010/main" val="312681187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5543" y="2774502"/>
            <a:ext cx="7260771" cy="2808613"/>
          </a:xfrm>
          <a:solidFill>
            <a:schemeClr val="accent4">
              <a:lumMod val="20000"/>
              <a:lumOff val="80000"/>
              <a:alpha val="40000"/>
            </a:schemeClr>
          </a:solidFill>
        </p:spPr>
        <p:txBody>
          <a:bodyPr>
            <a:noAutofit/>
          </a:bodyPr>
          <a:lstStyle/>
          <a:p>
            <a:pPr algn="r"/>
            <a:r>
              <a:rPr lang="en-US" sz="2800" b="1" cap="small" dirty="0">
                <a:solidFill>
                  <a:srgbClr val="3C6A8E"/>
                </a:solidFill>
                <a:effectLst>
                  <a:outerShdw blurRad="38100" dist="38100" dir="2700000" algn="tl">
                    <a:srgbClr val="000000">
                      <a:alpha val="43137"/>
                    </a:srgbClr>
                  </a:outerShdw>
                </a:effectLst>
                <a:latin typeface="Cambria" panose="02040503050406030204" pitchFamily="18" charset="0"/>
              </a:rPr>
              <a:t/>
            </a:r>
            <a:br>
              <a:rPr lang="en-US" sz="2800" b="1" cap="small" dirty="0">
                <a:solidFill>
                  <a:srgbClr val="3C6A8E"/>
                </a:solidFill>
                <a:effectLst>
                  <a:outerShdw blurRad="38100" dist="38100" dir="2700000" algn="tl">
                    <a:srgbClr val="000000">
                      <a:alpha val="43137"/>
                    </a:srgbClr>
                  </a:outerShdw>
                </a:effectLst>
                <a:latin typeface="Cambria" panose="02040503050406030204" pitchFamily="18" charset="0"/>
              </a:rPr>
            </a:br>
            <a:r>
              <a:rPr lang="en-US" sz="2800" b="1"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Syllabus: </a:t>
            </a:r>
            <a:r>
              <a:rPr lang="en-US" sz="2800"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 International Financial Markets </a:t>
            </a:r>
            <a:br>
              <a:rPr lang="en-US" sz="2800"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br>
            <a:r>
              <a:rPr lang="en-US" sz="2800"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&amp; Instruments, International Monetary </a:t>
            </a:r>
            <a:br>
              <a:rPr lang="en-US" sz="2800"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br>
            <a:r>
              <a:rPr lang="en-US" sz="2800"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&amp; Financial System, Financial Engineering, Financial Derivatives, Islamic Perspective of International Financial System, </a:t>
            </a:r>
            <a:br>
              <a:rPr lang="en-US" sz="2800"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br>
            <a:r>
              <a:rPr lang="en-US" sz="2800"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Off Shore Banking</a:t>
            </a:r>
            <a:r>
              <a:rPr lang="en-US" sz="2400"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a:t>
            </a:r>
            <a:br>
              <a:rPr lang="en-US" sz="2400"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br>
            <a:endParaRPr lang="en-US" sz="2400"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endParaRPr>
          </a:p>
        </p:txBody>
      </p:sp>
      <p:sp>
        <p:nvSpPr>
          <p:cNvPr id="3" name="TextBox 2"/>
          <p:cNvSpPr txBox="1"/>
          <p:nvPr/>
        </p:nvSpPr>
        <p:spPr>
          <a:xfrm>
            <a:off x="3587262" y="1468315"/>
            <a:ext cx="8132884" cy="1323439"/>
          </a:xfrm>
          <a:prstGeom prst="rect">
            <a:avLst/>
          </a:prstGeom>
          <a:noFill/>
        </p:spPr>
        <p:txBody>
          <a:bodyPr wrap="square" rtlCol="0">
            <a:spAutoFit/>
          </a:bodyPr>
          <a:lstStyle/>
          <a:p>
            <a:pPr lvl="0" algn="r"/>
            <a:r>
              <a:rPr kumimoji="0" lang="en-US" sz="4000" b="0" i="0" u="none" strike="noStrike" kern="1200" cap="small" spc="0" normalizeH="0" baseline="0" noProof="0" dirty="0">
                <a:ln w="19050">
                  <a:solidFill>
                    <a:schemeClr val="tx1"/>
                  </a:solidFill>
                </a:ln>
                <a:solidFill>
                  <a:schemeClr val="accent6">
                    <a:lumMod val="75000"/>
                  </a:schemeClr>
                </a:solidFill>
                <a:effectLst>
                  <a:outerShdw blurRad="38100" dist="38100" dir="2700000" algn="tl">
                    <a:srgbClr val="000000">
                      <a:alpha val="43137"/>
                    </a:srgbClr>
                  </a:outerShdw>
                </a:effectLst>
                <a:uLnTx/>
                <a:uFillTx/>
                <a:latin typeface="Cambria" panose="02040503050406030204" pitchFamily="18" charset="0"/>
              </a:rPr>
              <a:t>Chapter – 02</a:t>
            </a:r>
            <a:r>
              <a:rPr lang="en-US" sz="4000" cap="small" dirty="0">
                <a:ln w="19050">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 Concept &amp; Sources</a:t>
            </a:r>
          </a:p>
          <a:p>
            <a:pPr lvl="0" algn="r"/>
            <a:r>
              <a:rPr lang="en-US" sz="4000" cap="small" dirty="0">
                <a:ln w="19050">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 of International Finance</a:t>
            </a:r>
            <a:endParaRPr kumimoji="0" lang="en-US" sz="4000" b="0" i="0" u="none" strike="noStrike" kern="1200" cap="none" spc="0" normalizeH="0" baseline="0" noProof="0" dirty="0">
              <a:ln w="19050">
                <a:solidFill>
                  <a:schemeClr val="tx1"/>
                </a:solidFill>
              </a:ln>
              <a:solidFill>
                <a:schemeClr val="accent6">
                  <a:lumMod val="75000"/>
                </a:schemeClr>
              </a:solidFill>
              <a:effectLst/>
              <a:uLnTx/>
              <a:uFillTx/>
              <a:latin typeface="Candara" panose="020E0502030303020204"/>
            </a:endParaRPr>
          </a:p>
        </p:txBody>
      </p:sp>
    </p:spTree>
    <p:extLst>
      <p:ext uri="{BB962C8B-B14F-4D97-AF65-F5344CB8AC3E}">
        <p14:creationId xmlns:p14="http://schemas.microsoft.com/office/powerpoint/2010/main" val="341321701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4669" y="365126"/>
            <a:ext cx="11419367" cy="751294"/>
          </a:xfrm>
        </p:spPr>
        <p:txBody>
          <a:bodyPr>
            <a:normAutofit fontScale="90000"/>
          </a:bodyPr>
          <a:lstStyle/>
          <a:p>
            <a:r>
              <a:rPr lang="en-US" dirty="0">
                <a:ln>
                  <a:solidFill>
                    <a:schemeClr val="tx1"/>
                  </a:solidFill>
                </a:ln>
                <a:solidFill>
                  <a:schemeClr val="accent6">
                    <a:lumMod val="75000"/>
                  </a:schemeClr>
                </a:solidFill>
              </a:rPr>
              <a:t>International Financial System and International Monetary System </a:t>
            </a:r>
            <a:r>
              <a:rPr lang="en-US" sz="2700" dirty="0">
                <a:ln>
                  <a:solidFill>
                    <a:schemeClr val="tx1"/>
                  </a:solidFill>
                </a:ln>
                <a:solidFill>
                  <a:schemeClr val="accent6">
                    <a:lumMod val="75000"/>
                  </a:schemeClr>
                </a:solidFill>
              </a:rPr>
              <a:t>(Oct’2016)</a:t>
            </a:r>
          </a:p>
        </p:txBody>
      </p:sp>
      <p:sp>
        <p:nvSpPr>
          <p:cNvPr id="3" name="Text Placeholder 2"/>
          <p:cNvSpPr>
            <a:spLocks noGrp="1"/>
          </p:cNvSpPr>
          <p:nvPr>
            <p:ph type="body" idx="1"/>
          </p:nvPr>
        </p:nvSpPr>
        <p:spPr>
          <a:xfrm>
            <a:off x="838200" y="1212112"/>
            <a:ext cx="10515600" cy="5252483"/>
          </a:xfrm>
        </p:spPr>
        <p:txBody>
          <a:bodyPr>
            <a:normAutofit fontScale="85000" lnSpcReduction="20000"/>
          </a:bodyPr>
          <a:lstStyle/>
          <a:p>
            <a:pPr lvl="0"/>
            <a:r>
              <a:rPr lang="en-US" dirty="0"/>
              <a:t>The international financial system and the international monetary system are two closely related but distinct concepts.</a:t>
            </a:r>
          </a:p>
          <a:p>
            <a:pPr lvl="0"/>
            <a:r>
              <a:rPr lang="en-US" dirty="0"/>
              <a:t>The international financial system refers to the global framework of financial institutions, markets, and instruments that facilitate the flow of funds and investments across national borders. </a:t>
            </a:r>
          </a:p>
          <a:p>
            <a:pPr lvl="0"/>
            <a:r>
              <a:rPr lang="en-US" dirty="0"/>
              <a:t>It encompasses a broad range of activities, including banking, securities trading, currency exchange, and investment management. </a:t>
            </a:r>
          </a:p>
          <a:p>
            <a:pPr lvl="0"/>
            <a:r>
              <a:rPr lang="en-US" dirty="0"/>
              <a:t>The international financial system is primarily concerned with the allocation of capital and the provision of financial services to individuals, businesses, and governments around the world.</a:t>
            </a:r>
          </a:p>
          <a:p>
            <a:pPr lvl="0"/>
            <a:r>
              <a:rPr lang="en-US" dirty="0"/>
              <a:t>The international monetary system refers specifically to the system of exchange rates and international payments that governs the interactions between national currencies. </a:t>
            </a:r>
          </a:p>
          <a:p>
            <a:pPr lvl="0"/>
            <a:r>
              <a:rPr lang="en-US" dirty="0"/>
              <a:t>It includes the rules and institutions that govern the exchange of currencies and the management of balance of payments imbalances between countries. </a:t>
            </a:r>
          </a:p>
          <a:p>
            <a:pPr lvl="0"/>
            <a:r>
              <a:rPr lang="en-US" dirty="0"/>
              <a:t>The international monetary system is primarily concerned with maintaining the stability of exchange rates and promoting international trade and investment.</a:t>
            </a:r>
          </a:p>
          <a:p>
            <a:pPr lvl="0"/>
            <a:r>
              <a:rPr lang="en-US" dirty="0"/>
              <a:t>In summary, the international financial system is a broader concept that encompasses all aspects of global finance, while the international monetary system is a subset of the international financial system that specifically deals with the exchange of currencies and balance of payments issues between countries.</a:t>
            </a:r>
          </a:p>
        </p:txBody>
      </p:sp>
    </p:spTree>
    <p:extLst>
      <p:ext uri="{BB962C8B-B14F-4D97-AF65-F5344CB8AC3E}">
        <p14:creationId xmlns:p14="http://schemas.microsoft.com/office/powerpoint/2010/main" val="77822305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n>
                  <a:solidFill>
                    <a:schemeClr val="tx1"/>
                  </a:solidFill>
                </a:ln>
                <a:solidFill>
                  <a:schemeClr val="accent6">
                    <a:lumMod val="75000"/>
                  </a:schemeClr>
                </a:solidFill>
              </a:rPr>
              <a:t>Define the approach of Islamic Financial System. (Nov,2022)</a:t>
            </a:r>
          </a:p>
        </p:txBody>
      </p:sp>
      <p:sp>
        <p:nvSpPr>
          <p:cNvPr id="3" name="Text Placeholder 2"/>
          <p:cNvSpPr>
            <a:spLocks noGrp="1"/>
          </p:cNvSpPr>
          <p:nvPr>
            <p:ph type="body" idx="1"/>
          </p:nvPr>
        </p:nvSpPr>
        <p:spPr/>
        <p:txBody>
          <a:bodyPr>
            <a:normAutofit fontScale="85000" lnSpcReduction="10000"/>
          </a:bodyPr>
          <a:lstStyle/>
          <a:p>
            <a:pPr lvl="0"/>
            <a:r>
              <a:rPr lang="en-US" dirty="0"/>
              <a:t>The Islamic financial system is based on principles of Islamic law (</a:t>
            </a:r>
            <a:r>
              <a:rPr lang="en-US" dirty="0" err="1"/>
              <a:t>Shariah</a:t>
            </a:r>
            <a:r>
              <a:rPr lang="en-US" dirty="0"/>
              <a:t>) and prohibits interest (</a:t>
            </a:r>
            <a:r>
              <a:rPr lang="en-US" dirty="0" err="1"/>
              <a:t>riba</a:t>
            </a:r>
            <a:r>
              <a:rPr lang="en-US" dirty="0"/>
              <a:t>), speculation (</a:t>
            </a:r>
            <a:r>
              <a:rPr lang="en-US" dirty="0" err="1"/>
              <a:t>gharar</a:t>
            </a:r>
            <a:r>
              <a:rPr lang="en-US" dirty="0"/>
              <a:t>), and investments in prohibited activities (haram). Instead, the system promotes risk-sharing and profit-sharing arrangements, where returns on investments are linked to the performance of underlying assets.</a:t>
            </a:r>
          </a:p>
          <a:p>
            <a:pPr lvl="0"/>
            <a:r>
              <a:rPr lang="en-US" dirty="0"/>
              <a:t>The approach of the Islamic financial system is to promote social and economic justice, by ensuring that financial transactions are conducted in a fair and transparent manner, and that the benefits and risks of investment are shared between the parties involved. The system also aims to promote real economic activities, rather than speculation and financial engineering.</a:t>
            </a:r>
          </a:p>
          <a:p>
            <a:pPr lvl="0"/>
            <a:r>
              <a:rPr lang="en-US" dirty="0"/>
              <a:t>In practice, Islamic financial institutions offer a range of products and services that conform to </a:t>
            </a:r>
            <a:r>
              <a:rPr lang="en-US" dirty="0" err="1"/>
              <a:t>Shariah</a:t>
            </a:r>
            <a:r>
              <a:rPr lang="en-US" dirty="0"/>
              <a:t> principles, including Islamic banking, Islamic insurance (</a:t>
            </a:r>
            <a:r>
              <a:rPr lang="en-US" dirty="0" err="1"/>
              <a:t>takaful</a:t>
            </a:r>
            <a:r>
              <a:rPr lang="en-US" dirty="0"/>
              <a:t>), Islamic investment funds (mutual funds), and Islamic bonds (</a:t>
            </a:r>
            <a:r>
              <a:rPr lang="en-US" dirty="0" err="1"/>
              <a:t>sukuk</a:t>
            </a:r>
            <a:r>
              <a:rPr lang="en-US" dirty="0"/>
              <a:t>). These products and services are designed to meet the financial needs of individuals and businesses, while adhering to the principles of Islamic law.</a:t>
            </a:r>
          </a:p>
          <a:p>
            <a:pPr lvl="0"/>
            <a:r>
              <a:rPr lang="en-US" dirty="0"/>
              <a:t>Overall, the approach of the Islamic financial system is to promote ethical and socially responsible financial practices, while contributing to the economic development and prosperity of society as a whole.</a:t>
            </a:r>
          </a:p>
        </p:txBody>
      </p:sp>
    </p:spTree>
    <p:extLst>
      <p:ext uri="{BB962C8B-B14F-4D97-AF65-F5344CB8AC3E}">
        <p14:creationId xmlns:p14="http://schemas.microsoft.com/office/powerpoint/2010/main" val="297407378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n>
                  <a:solidFill>
                    <a:schemeClr val="tx1"/>
                  </a:solidFill>
                </a:ln>
                <a:solidFill>
                  <a:schemeClr val="accent6">
                    <a:lumMod val="75000"/>
                  </a:schemeClr>
                </a:solidFill>
              </a:rPr>
              <a:t>What is International Financial Market? </a:t>
            </a:r>
            <a:r>
              <a:rPr lang="en-US" sz="2000" dirty="0" smtClean="0">
                <a:ln>
                  <a:solidFill>
                    <a:schemeClr val="tx1"/>
                  </a:solidFill>
                </a:ln>
                <a:solidFill>
                  <a:schemeClr val="accent6">
                    <a:lumMod val="75000"/>
                  </a:schemeClr>
                </a:solidFill>
              </a:rPr>
              <a:t>( Oct 2023)  (Nov,2022</a:t>
            </a:r>
            <a:r>
              <a:rPr lang="en-US" sz="2000" dirty="0">
                <a:ln>
                  <a:solidFill>
                    <a:schemeClr val="tx1"/>
                  </a:solidFill>
                </a:ln>
                <a:solidFill>
                  <a:schemeClr val="accent6">
                    <a:lumMod val="75000"/>
                  </a:schemeClr>
                </a:solidFill>
              </a:rPr>
              <a:t>) (Oct,2021) (April,2019)</a:t>
            </a:r>
          </a:p>
        </p:txBody>
      </p:sp>
      <p:sp>
        <p:nvSpPr>
          <p:cNvPr id="3" name="Text Placeholder 2"/>
          <p:cNvSpPr>
            <a:spLocks noGrp="1"/>
          </p:cNvSpPr>
          <p:nvPr>
            <p:ph type="body" idx="1"/>
          </p:nvPr>
        </p:nvSpPr>
        <p:spPr/>
        <p:txBody>
          <a:bodyPr>
            <a:normAutofit fontScale="92500" lnSpcReduction="20000"/>
          </a:bodyPr>
          <a:lstStyle/>
          <a:p>
            <a:pPr lvl="0"/>
            <a:r>
              <a:rPr lang="en-US" dirty="0"/>
              <a:t>The international financial market refers to a global marketplace where various financial instruments and assets are traded between participants from different countries. It includes a wide range of financial products and services, including stocks, bonds, currencies, commodities, and derivatives.</a:t>
            </a:r>
          </a:p>
          <a:p>
            <a:pPr lvl="0"/>
            <a:r>
              <a:rPr lang="en-US" dirty="0"/>
              <a:t>The international financial market is composed of various sub-markets, such as foreign exchange markets, stock markets, and bond markets. Participants in these markets include individual investors, corporations, financial institutions, and governments. Transactions in the international financial market can take place through a variety of channels, including exchanges, over-the-counter markets, and electronic trading platforms.</a:t>
            </a:r>
          </a:p>
          <a:p>
            <a:pPr lvl="0"/>
            <a:r>
              <a:rPr lang="en-US" dirty="0"/>
              <a:t>The international financial market plays a crucial role in facilitating global trade and investment by providing a mechanism for investors to allocate capital across borders and for businesses to access funding from a global pool of capital. However, it is also subject to various risks and uncertainties, such as currency fluctuations, market volatility, and regulatory changes, which can impact the financial stability of countries and the global economy as a whole.</a:t>
            </a:r>
          </a:p>
        </p:txBody>
      </p:sp>
    </p:spTree>
    <p:extLst>
      <p:ext uri="{BB962C8B-B14F-4D97-AF65-F5344CB8AC3E}">
        <p14:creationId xmlns:p14="http://schemas.microsoft.com/office/powerpoint/2010/main" val="190755892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91535"/>
          </a:xfrm>
        </p:spPr>
        <p:txBody>
          <a:bodyPr>
            <a:normAutofit/>
          </a:bodyPr>
          <a:lstStyle/>
          <a:p>
            <a:r>
              <a:rPr lang="en-US" dirty="0">
                <a:ln>
                  <a:solidFill>
                    <a:schemeClr val="tx1"/>
                  </a:solidFill>
                </a:ln>
                <a:solidFill>
                  <a:schemeClr val="accent6">
                    <a:lumMod val="75000"/>
                  </a:schemeClr>
                </a:solidFill>
              </a:rPr>
              <a:t>Discuss components of international financial market. </a:t>
            </a:r>
            <a:r>
              <a:rPr lang="en-US" sz="2200" dirty="0" smtClean="0">
                <a:ln>
                  <a:solidFill>
                    <a:schemeClr val="tx1"/>
                  </a:solidFill>
                </a:ln>
                <a:solidFill>
                  <a:schemeClr val="accent6">
                    <a:lumMod val="75000"/>
                  </a:schemeClr>
                </a:solidFill>
              </a:rPr>
              <a:t>(Oct 2023) (Nov,2022</a:t>
            </a:r>
            <a:r>
              <a:rPr lang="en-US" sz="2200" dirty="0">
                <a:ln>
                  <a:solidFill>
                    <a:schemeClr val="tx1"/>
                  </a:solidFill>
                </a:ln>
                <a:solidFill>
                  <a:schemeClr val="accent6">
                    <a:lumMod val="75000"/>
                  </a:schemeClr>
                </a:solidFill>
              </a:rPr>
              <a:t>) </a:t>
            </a:r>
            <a:r>
              <a:rPr lang="en-US" sz="2000" dirty="0" smtClean="0">
                <a:ln>
                  <a:solidFill>
                    <a:schemeClr val="tx1"/>
                  </a:solidFill>
                </a:ln>
                <a:solidFill>
                  <a:schemeClr val="accent6">
                    <a:lumMod val="75000"/>
                  </a:schemeClr>
                </a:solidFill>
              </a:rPr>
              <a:t>(</a:t>
            </a:r>
            <a:r>
              <a:rPr lang="en-US" sz="2000" dirty="0">
                <a:ln>
                  <a:solidFill>
                    <a:schemeClr val="tx1"/>
                  </a:solidFill>
                </a:ln>
                <a:solidFill>
                  <a:schemeClr val="accent6">
                    <a:lumMod val="75000"/>
                  </a:schemeClr>
                </a:solidFill>
              </a:rPr>
              <a:t>Oct’2016)</a:t>
            </a:r>
          </a:p>
        </p:txBody>
      </p:sp>
      <p:sp>
        <p:nvSpPr>
          <p:cNvPr id="3" name="Text Placeholder 2"/>
          <p:cNvSpPr>
            <a:spLocks noGrp="1"/>
          </p:cNvSpPr>
          <p:nvPr>
            <p:ph type="body" idx="1"/>
          </p:nvPr>
        </p:nvSpPr>
        <p:spPr>
          <a:xfrm>
            <a:off x="531627" y="1690688"/>
            <a:ext cx="11302409" cy="4986559"/>
          </a:xfrm>
        </p:spPr>
        <p:txBody>
          <a:bodyPr>
            <a:normAutofit fontScale="77500" lnSpcReduction="20000"/>
          </a:bodyPr>
          <a:lstStyle/>
          <a:p>
            <a:pPr lvl="0"/>
            <a:r>
              <a:rPr lang="en-US" dirty="0"/>
              <a:t>The components of the international financial market can be broadly categorized into three main segments:</a:t>
            </a:r>
          </a:p>
          <a:p>
            <a:pPr lvl="1"/>
            <a:r>
              <a:rPr lang="en-US" b="1" dirty="0"/>
              <a:t>Foreign Exchange Market (Forex Market):</a:t>
            </a:r>
            <a:r>
              <a:rPr lang="en-US" dirty="0"/>
              <a:t>The forex market is the largest and most liquid financial market in the world, where currencies are bought and sold. It provides a mechanism for individuals, corporations, and governments to exchange one currency for another. The forex market operates 24 hours a day, 5 days a week, and trades approximately $6.6 trillion per day.</a:t>
            </a:r>
          </a:p>
          <a:p>
            <a:pPr lvl="1"/>
            <a:r>
              <a:rPr lang="en-US" b="1" dirty="0"/>
              <a:t>Capital Market: </a:t>
            </a:r>
            <a:r>
              <a:rPr lang="en-US" dirty="0"/>
              <a:t>The capital market is a market for long-term financial instruments, such as stocks, bonds, and other securities. It provides a mechanism for investors to allocate capital across different countries and for businesses to access funding from a global pool of capital. The capital market includes primary markets where new securities are issued and secondary markets where existing securities are traded.</a:t>
            </a:r>
          </a:p>
          <a:p>
            <a:pPr lvl="1"/>
            <a:r>
              <a:rPr lang="en-US" b="1" dirty="0"/>
              <a:t>Money Market: </a:t>
            </a:r>
            <a:r>
              <a:rPr lang="en-US" dirty="0"/>
              <a:t>The money market is a market for short-term financial instruments, such as treasury bills, commercial papers, and certificates of deposit. It provides a mechanism for investors to earn interest on their surplus funds and for borrowers to access short-term financing. The money market operates 24 hours a day, 5 days a week, and trades approximately $12 trillion per day.</a:t>
            </a:r>
          </a:p>
          <a:p>
            <a:pPr lvl="0"/>
            <a:r>
              <a:rPr lang="en-US" dirty="0"/>
              <a:t>Other components of the international financial market include commodity markets, derivatives markets, and alternative investment markets such as hedge funds and private equity. </a:t>
            </a:r>
          </a:p>
          <a:p>
            <a:pPr lvl="0"/>
            <a:r>
              <a:rPr lang="en-US" dirty="0"/>
              <a:t>The international financial market plays a critical role in facilitating global trade and investment by providing a mechanism for investors to allocate capital across borders and for businesses to access funding from a global pool of capital. </a:t>
            </a:r>
          </a:p>
          <a:p>
            <a:pPr lvl="0"/>
            <a:r>
              <a:rPr lang="en-US" dirty="0"/>
              <a:t>However, it is also subject to various risks and uncertainties, such as currency fluctuations, market volatility, and regulatory changes, which can impact the financial stability of countries and the global economy as a whole.</a:t>
            </a:r>
          </a:p>
        </p:txBody>
      </p:sp>
    </p:spTree>
    <p:extLst>
      <p:ext uri="{BB962C8B-B14F-4D97-AF65-F5344CB8AC3E}">
        <p14:creationId xmlns:p14="http://schemas.microsoft.com/office/powerpoint/2010/main" val="373940807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72559"/>
          </a:xfrm>
        </p:spPr>
        <p:txBody>
          <a:bodyPr>
            <a:normAutofit fontScale="90000"/>
          </a:bodyPr>
          <a:lstStyle/>
          <a:p>
            <a:r>
              <a:rPr lang="en-US" dirty="0">
                <a:ln>
                  <a:solidFill>
                    <a:schemeClr val="tx1"/>
                  </a:solidFill>
                </a:ln>
                <a:solidFill>
                  <a:schemeClr val="accent6">
                    <a:lumMod val="75000"/>
                  </a:schemeClr>
                </a:solidFill>
              </a:rPr>
              <a:t>What are the instruments of international financial market</a:t>
            </a:r>
            <a:r>
              <a:rPr lang="en-US" dirty="0" smtClean="0">
                <a:ln>
                  <a:solidFill>
                    <a:schemeClr val="tx1"/>
                  </a:solidFill>
                </a:ln>
                <a:solidFill>
                  <a:schemeClr val="accent6">
                    <a:lumMod val="75000"/>
                  </a:schemeClr>
                </a:solidFill>
              </a:rPr>
              <a:t>?</a:t>
            </a:r>
            <a:r>
              <a:rPr lang="en-US" sz="2000" dirty="0" smtClean="0">
                <a:ln>
                  <a:solidFill>
                    <a:schemeClr val="tx1"/>
                  </a:solidFill>
                </a:ln>
                <a:solidFill>
                  <a:schemeClr val="accent6">
                    <a:lumMod val="75000"/>
                  </a:schemeClr>
                </a:solidFill>
              </a:rPr>
              <a:t>(</a:t>
            </a:r>
            <a:r>
              <a:rPr lang="en-US" sz="2000" dirty="0">
                <a:ln>
                  <a:solidFill>
                    <a:schemeClr val="tx1"/>
                  </a:solidFill>
                </a:ln>
                <a:solidFill>
                  <a:schemeClr val="accent6">
                    <a:lumMod val="75000"/>
                  </a:schemeClr>
                </a:solidFill>
              </a:rPr>
              <a:t>Oct,2021) (April,2019)</a:t>
            </a:r>
          </a:p>
        </p:txBody>
      </p:sp>
      <p:sp>
        <p:nvSpPr>
          <p:cNvPr id="3" name="Text Placeholder 2"/>
          <p:cNvSpPr>
            <a:spLocks noGrp="1"/>
          </p:cNvSpPr>
          <p:nvPr>
            <p:ph type="body" idx="1"/>
          </p:nvPr>
        </p:nvSpPr>
        <p:spPr>
          <a:xfrm>
            <a:off x="457199" y="1286540"/>
            <a:ext cx="11419367" cy="5263116"/>
          </a:xfrm>
        </p:spPr>
        <p:txBody>
          <a:bodyPr>
            <a:normAutofit fontScale="70000" lnSpcReduction="20000"/>
          </a:bodyPr>
          <a:lstStyle/>
          <a:p>
            <a:pPr lvl="0"/>
            <a:r>
              <a:rPr lang="en-US" dirty="0"/>
              <a:t>The international financial market includes a wide range of instruments that are used by participants to facilitate cross-border financial transactions. Some of the most common instruments of the international financial market include:</a:t>
            </a:r>
          </a:p>
          <a:p>
            <a:pPr lvl="1"/>
            <a:r>
              <a:rPr lang="en-US" b="1" dirty="0"/>
              <a:t>Foreign exchange (FX) instruments: </a:t>
            </a:r>
            <a:r>
              <a:rPr lang="en-US" dirty="0"/>
              <a:t>These are instruments used for currency exchange and hedging against currency risk, including spot transactions, forwards, futures, options, and swaps.</a:t>
            </a:r>
          </a:p>
          <a:p>
            <a:pPr lvl="1"/>
            <a:r>
              <a:rPr lang="en-US" b="1" dirty="0"/>
              <a:t>International bonds: </a:t>
            </a:r>
            <a:r>
              <a:rPr lang="en-US" dirty="0"/>
              <a:t>These are debt instruments issued by corporations, banks, and governments in foreign currencies. Examples include Eurobonds, global bonds, and sovereign bonds.</a:t>
            </a:r>
          </a:p>
          <a:p>
            <a:pPr lvl="1"/>
            <a:r>
              <a:rPr lang="en-US" b="1" dirty="0"/>
              <a:t>International equities: </a:t>
            </a:r>
            <a:r>
              <a:rPr lang="en-US" dirty="0"/>
              <a:t>These are stocks issued by companies listed on foreign stock exchanges, which are traded globally. Examples include American Depository Receipts (ADRs) and Global Depository Receipts (GDRs).</a:t>
            </a:r>
          </a:p>
          <a:p>
            <a:pPr lvl="1"/>
            <a:r>
              <a:rPr lang="en-US" b="1" dirty="0"/>
              <a:t>International mutual funds: </a:t>
            </a:r>
            <a:r>
              <a:rPr lang="en-US" dirty="0"/>
              <a:t>These are investment vehicles that pool money from investors to invest in international securities, including stocks and bonds.</a:t>
            </a:r>
          </a:p>
          <a:p>
            <a:pPr lvl="1"/>
            <a:r>
              <a:rPr lang="en-US" b="1" dirty="0"/>
              <a:t>International exchange-traded funds (ETFs): </a:t>
            </a:r>
            <a:r>
              <a:rPr lang="en-US" dirty="0"/>
              <a:t>These are investment funds traded on stock exchanges that hold a basket of international securities, such as stocks or bonds.</a:t>
            </a:r>
          </a:p>
          <a:p>
            <a:pPr lvl="1"/>
            <a:r>
              <a:rPr lang="en-US" b="1" dirty="0"/>
              <a:t>Derivatives: </a:t>
            </a:r>
            <a:r>
              <a:rPr lang="en-US" dirty="0"/>
              <a:t>These are financial instruments whose value is derived from an underlying asset or index, including options, futures, swaps, and forwards.</a:t>
            </a:r>
          </a:p>
          <a:p>
            <a:pPr lvl="1"/>
            <a:r>
              <a:rPr lang="en-US" b="1" dirty="0"/>
              <a:t>International money market instruments: </a:t>
            </a:r>
            <a:r>
              <a:rPr lang="en-US" dirty="0"/>
              <a:t>These are short-term debt instruments used to raise capital in the international financial market, including treasury bills, commercial papers, and certificates of deposit.</a:t>
            </a:r>
          </a:p>
          <a:p>
            <a:pPr lvl="1"/>
            <a:r>
              <a:rPr lang="en-US" b="1" dirty="0"/>
              <a:t>International project finance: </a:t>
            </a:r>
            <a:r>
              <a:rPr lang="en-US" dirty="0"/>
              <a:t>This is a long-term financing technique used to fund large-scale infrastructure and development projects. It typically involves a consortium of lenders who provide financing based on the projected cash flows of the project.</a:t>
            </a:r>
          </a:p>
          <a:p>
            <a:pPr lvl="1"/>
            <a:r>
              <a:rPr lang="en-US" b="1" dirty="0"/>
              <a:t>International trade finance: </a:t>
            </a:r>
            <a:r>
              <a:rPr lang="en-US" dirty="0"/>
              <a:t>This includes a range of instruments used to finance international trade, including letters of credit, bank guarantees, and export credit insurance.</a:t>
            </a:r>
          </a:p>
          <a:p>
            <a:pPr lvl="0"/>
            <a:r>
              <a:rPr lang="en-US" dirty="0"/>
              <a:t>Overall, the instruments of the international financial market serve as tools for investors and businesses to manage risk, raise capital, and invest in global opportunities.</a:t>
            </a:r>
          </a:p>
        </p:txBody>
      </p:sp>
    </p:spTree>
    <p:extLst>
      <p:ext uri="{BB962C8B-B14F-4D97-AF65-F5344CB8AC3E}">
        <p14:creationId xmlns:p14="http://schemas.microsoft.com/office/powerpoint/2010/main" val="370550743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n>
                  <a:solidFill>
                    <a:schemeClr val="tx1"/>
                  </a:solidFill>
                </a:ln>
                <a:solidFill>
                  <a:schemeClr val="accent6">
                    <a:lumMod val="75000"/>
                  </a:schemeClr>
                </a:solidFill>
              </a:rPr>
              <a:t>Does Islamic economics support international financial market? </a:t>
            </a:r>
            <a:r>
              <a:rPr lang="en-US" sz="2000" dirty="0" smtClean="0">
                <a:ln>
                  <a:solidFill>
                    <a:schemeClr val="tx1"/>
                  </a:solidFill>
                </a:ln>
                <a:solidFill>
                  <a:schemeClr val="accent6">
                    <a:lumMod val="75000"/>
                  </a:schemeClr>
                </a:solidFill>
              </a:rPr>
              <a:t>(Oct 2023) Nov,2022</a:t>
            </a:r>
            <a:r>
              <a:rPr lang="en-US" sz="2000" dirty="0">
                <a:ln>
                  <a:solidFill>
                    <a:schemeClr val="tx1"/>
                  </a:solidFill>
                </a:ln>
                <a:solidFill>
                  <a:schemeClr val="accent6">
                    <a:lumMod val="75000"/>
                  </a:schemeClr>
                </a:solidFill>
              </a:rPr>
              <a:t>) (Oct,2021) (April,2019)</a:t>
            </a:r>
          </a:p>
        </p:txBody>
      </p:sp>
      <p:sp>
        <p:nvSpPr>
          <p:cNvPr id="3" name="Text Placeholder 2"/>
          <p:cNvSpPr>
            <a:spLocks noGrp="1"/>
          </p:cNvSpPr>
          <p:nvPr>
            <p:ph type="body" idx="1"/>
          </p:nvPr>
        </p:nvSpPr>
        <p:spPr/>
        <p:txBody>
          <a:bodyPr>
            <a:normAutofit fontScale="85000" lnSpcReduction="20000"/>
          </a:bodyPr>
          <a:lstStyle/>
          <a:p>
            <a:pPr lvl="0"/>
            <a:r>
              <a:rPr lang="en-US" dirty="0"/>
              <a:t>Islamic economics recognizes the importance of financial markets in facilitating economic growth and development. </a:t>
            </a:r>
          </a:p>
          <a:p>
            <a:pPr lvl="0"/>
            <a:r>
              <a:rPr lang="en-US" dirty="0"/>
              <a:t>However, it emphasizes the need for financial transactions to be based on ethical and moral principles. </a:t>
            </a:r>
          </a:p>
          <a:p>
            <a:pPr lvl="0"/>
            <a:r>
              <a:rPr lang="en-US" dirty="0"/>
              <a:t>In particular, Islamic economics prohibits any financial transactions that involve interest (</a:t>
            </a:r>
            <a:r>
              <a:rPr lang="en-US" dirty="0" err="1"/>
              <a:t>riba</a:t>
            </a:r>
            <a:r>
              <a:rPr lang="en-US" dirty="0"/>
              <a:t>) or uncertainty (</a:t>
            </a:r>
            <a:r>
              <a:rPr lang="en-US" dirty="0" err="1"/>
              <a:t>gharar</a:t>
            </a:r>
            <a:r>
              <a:rPr lang="en-US" dirty="0"/>
              <a:t>). Therefore, Islamic finance instruments have been developed that comply with the principles of Islamic law (</a:t>
            </a:r>
            <a:r>
              <a:rPr lang="en-US" dirty="0" err="1"/>
              <a:t>Shariah</a:t>
            </a:r>
            <a:r>
              <a:rPr lang="en-US" dirty="0"/>
              <a:t>).</a:t>
            </a:r>
          </a:p>
          <a:p>
            <a:pPr lvl="0"/>
            <a:r>
              <a:rPr lang="en-US" dirty="0"/>
              <a:t>The instruments used in Islamic finance are different from those used in conventional finance. For example, instead of conventional interest-based loans, Islamic finance uses profit and loss-sharing arrangements such as </a:t>
            </a:r>
            <a:r>
              <a:rPr lang="en-US" dirty="0" err="1"/>
              <a:t>Musharakah</a:t>
            </a:r>
            <a:r>
              <a:rPr lang="en-US" dirty="0"/>
              <a:t> and </a:t>
            </a:r>
            <a:r>
              <a:rPr lang="en-US" dirty="0" err="1"/>
              <a:t>Mudarabah</a:t>
            </a:r>
            <a:r>
              <a:rPr lang="en-US" dirty="0"/>
              <a:t>. </a:t>
            </a:r>
          </a:p>
          <a:p>
            <a:pPr lvl="0"/>
            <a:r>
              <a:rPr lang="en-US" dirty="0"/>
              <a:t>Islamic finance also uses </a:t>
            </a:r>
            <a:r>
              <a:rPr lang="en-US" dirty="0" err="1"/>
              <a:t>Sukuk</a:t>
            </a:r>
            <a:r>
              <a:rPr lang="en-US" dirty="0"/>
              <a:t> (Islamic bonds), which represent ownership in a tangible asset rather than a debt obligation, as well as other instruments such as </a:t>
            </a:r>
            <a:r>
              <a:rPr lang="en-US" dirty="0" err="1"/>
              <a:t>Murabaha</a:t>
            </a:r>
            <a:r>
              <a:rPr lang="en-US" dirty="0"/>
              <a:t>, </a:t>
            </a:r>
            <a:r>
              <a:rPr lang="en-US" dirty="0" err="1"/>
              <a:t>Ijara</a:t>
            </a:r>
            <a:r>
              <a:rPr lang="en-US" dirty="0"/>
              <a:t>, and Salam.</a:t>
            </a:r>
          </a:p>
          <a:p>
            <a:pPr lvl="0"/>
            <a:r>
              <a:rPr lang="en-US" dirty="0"/>
              <a:t>Overall, Islamic economics recognizes the importance of financial markets in facilitating economic growth and development, but emphasizes the need for financial transactions to be based on ethical and moral principles. </a:t>
            </a:r>
          </a:p>
          <a:p>
            <a:pPr lvl="0"/>
            <a:r>
              <a:rPr lang="en-US" dirty="0"/>
              <a:t>Therefore, the instruments used in Islamic finance differ from those used in conventional finance.</a:t>
            </a:r>
          </a:p>
        </p:txBody>
      </p:sp>
    </p:spTree>
    <p:extLst>
      <p:ext uri="{BB962C8B-B14F-4D97-AF65-F5344CB8AC3E}">
        <p14:creationId xmlns:p14="http://schemas.microsoft.com/office/powerpoint/2010/main" val="343973108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a:solidFill>
                    <a:schemeClr val="tx1"/>
                  </a:solidFill>
                </a:ln>
                <a:solidFill>
                  <a:schemeClr val="accent6">
                    <a:lumMod val="75000"/>
                  </a:schemeClr>
                </a:solidFill>
              </a:rPr>
              <a:t>Describe the functions of Treasury </a:t>
            </a:r>
            <a:r>
              <a:rPr lang="en-US" sz="2400" dirty="0">
                <a:ln>
                  <a:solidFill>
                    <a:schemeClr val="tx1"/>
                  </a:solidFill>
                </a:ln>
                <a:solidFill>
                  <a:srgbClr val="FF0000"/>
                </a:solidFill>
              </a:rPr>
              <a:t>(April 2024)</a:t>
            </a:r>
            <a:r>
              <a:rPr lang="en-US" dirty="0" smtClean="0">
                <a:ln>
                  <a:solidFill>
                    <a:schemeClr val="tx1"/>
                  </a:solidFill>
                </a:ln>
                <a:solidFill>
                  <a:schemeClr val="accent6">
                    <a:lumMod val="75000"/>
                  </a:schemeClr>
                </a:solidFill>
              </a:rPr>
              <a:t> &amp; Dealing Room. Key Difference among them? </a:t>
            </a:r>
            <a:endParaRPr lang="en-US" sz="2000" dirty="0">
              <a:ln>
                <a:solidFill>
                  <a:schemeClr val="tx1"/>
                </a:solidFill>
              </a:ln>
              <a:solidFill>
                <a:srgbClr val="FF0000"/>
              </a:solidFill>
            </a:endParaRPr>
          </a:p>
        </p:txBody>
      </p:sp>
      <p:sp>
        <p:nvSpPr>
          <p:cNvPr id="3" name="Text Placeholder 2"/>
          <p:cNvSpPr>
            <a:spLocks noGrp="1"/>
          </p:cNvSpPr>
          <p:nvPr>
            <p:ph sz="half" idx="1"/>
          </p:nvPr>
        </p:nvSpPr>
        <p:spPr/>
        <p:txBody>
          <a:bodyPr>
            <a:normAutofit fontScale="92500" lnSpcReduction="20000"/>
          </a:bodyPr>
          <a:lstStyle/>
          <a:p>
            <a:pPr lvl="0"/>
            <a:r>
              <a:rPr lang="en-US" b="1" dirty="0"/>
              <a:t>The Treasury and the Dealing Room are closely related but serve distinct functions within a bank. Here's a comparison</a:t>
            </a:r>
            <a:r>
              <a:rPr lang="en-US" b="1" dirty="0" smtClean="0"/>
              <a:t>:</a:t>
            </a:r>
          </a:p>
          <a:p>
            <a:pPr lvl="0"/>
            <a:r>
              <a:rPr lang="en-US" sz="2600" b="1" dirty="0" smtClean="0">
                <a:solidFill>
                  <a:srgbClr val="FF0000"/>
                </a:solidFill>
              </a:rPr>
              <a:t>Treasury:</a:t>
            </a:r>
          </a:p>
          <a:p>
            <a:pPr lvl="0"/>
            <a:r>
              <a:rPr lang="en-US" b="1" dirty="0" smtClean="0"/>
              <a:t>Primary </a:t>
            </a:r>
            <a:r>
              <a:rPr lang="en-US" b="1" dirty="0"/>
              <a:t>Role:</a:t>
            </a:r>
            <a:r>
              <a:rPr lang="en-US" dirty="0"/>
              <a:t> Manages the bank’s overall financial resources, including liquidity, capital, investments, and risk management</a:t>
            </a:r>
            <a:r>
              <a:rPr lang="en-US" dirty="0" smtClean="0"/>
              <a:t>.</a:t>
            </a:r>
          </a:p>
          <a:p>
            <a:pPr lvl="0"/>
            <a:r>
              <a:rPr lang="en-US" b="1" dirty="0" smtClean="0">
                <a:solidFill>
                  <a:srgbClr val="FF0000"/>
                </a:solidFill>
              </a:rPr>
              <a:t>Responsibilities: </a:t>
            </a:r>
          </a:p>
          <a:p>
            <a:pPr lvl="0"/>
            <a:r>
              <a:rPr lang="en-US" b="1" dirty="0" smtClean="0"/>
              <a:t>Liquidity management: </a:t>
            </a:r>
            <a:r>
              <a:rPr lang="en-US" dirty="0" smtClean="0"/>
              <a:t>Ensures the bank has enough cash to meet obligations.</a:t>
            </a:r>
          </a:p>
        </p:txBody>
      </p:sp>
      <p:sp>
        <p:nvSpPr>
          <p:cNvPr id="5" name="Content Placeholder 4"/>
          <p:cNvSpPr>
            <a:spLocks noGrp="1"/>
          </p:cNvSpPr>
          <p:nvPr>
            <p:ph sz="half" idx="2"/>
          </p:nvPr>
        </p:nvSpPr>
        <p:spPr/>
        <p:txBody>
          <a:bodyPr>
            <a:normAutofit fontScale="92500" lnSpcReduction="20000"/>
          </a:bodyPr>
          <a:lstStyle/>
          <a:p>
            <a:r>
              <a:rPr lang="en-US" b="1" dirty="0"/>
              <a:t>Risk management: </a:t>
            </a:r>
            <a:r>
              <a:rPr lang="en-US" dirty="0"/>
              <a:t>Manages market, interest rate, and currency risks.</a:t>
            </a:r>
          </a:p>
          <a:p>
            <a:pPr lvl="0"/>
            <a:r>
              <a:rPr lang="en-US" b="1" dirty="0" smtClean="0"/>
              <a:t>Asset and liability management (ALM): </a:t>
            </a:r>
            <a:r>
              <a:rPr lang="en-US" dirty="0" smtClean="0"/>
              <a:t>Balances the bank's assets and liabilities.</a:t>
            </a:r>
          </a:p>
          <a:p>
            <a:pPr lvl="0"/>
            <a:r>
              <a:rPr lang="en-US" b="1" dirty="0" smtClean="0"/>
              <a:t>Capital </a:t>
            </a:r>
            <a:r>
              <a:rPr lang="en-US" b="1" dirty="0"/>
              <a:t>allocation: </a:t>
            </a:r>
            <a:r>
              <a:rPr lang="en-US" dirty="0"/>
              <a:t>Manages the bank’s capital and reserves in compliance with regulations.</a:t>
            </a:r>
          </a:p>
          <a:p>
            <a:pPr lvl="0"/>
            <a:r>
              <a:rPr lang="en-US" b="1" dirty="0"/>
              <a:t>Investment: </a:t>
            </a:r>
            <a:r>
              <a:rPr lang="en-US" dirty="0"/>
              <a:t>Oversees investment of surplus funds in secure financial instruments.</a:t>
            </a:r>
          </a:p>
          <a:p>
            <a:pPr lvl="0"/>
            <a:r>
              <a:rPr lang="en-US" b="1" dirty="0"/>
              <a:t>Strategic Focus: </a:t>
            </a:r>
            <a:r>
              <a:rPr lang="en-US" dirty="0"/>
              <a:t>Focuses on the bank's long-term financial stability and profitability, managing risks and ensuring compliance with regulations.</a:t>
            </a:r>
          </a:p>
          <a:p>
            <a:endParaRPr lang="en-US" dirty="0"/>
          </a:p>
        </p:txBody>
      </p:sp>
    </p:spTree>
    <p:extLst>
      <p:ext uri="{BB962C8B-B14F-4D97-AF65-F5344CB8AC3E}">
        <p14:creationId xmlns:p14="http://schemas.microsoft.com/office/powerpoint/2010/main" val="406590996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53991"/>
          </a:xfrm>
        </p:spPr>
        <p:txBody>
          <a:bodyPr/>
          <a:lstStyle/>
          <a:p>
            <a:r>
              <a:rPr lang="en-US" sz="2000" dirty="0" err="1" smtClean="0">
                <a:ln>
                  <a:solidFill>
                    <a:schemeClr val="tx1"/>
                  </a:solidFill>
                </a:ln>
                <a:solidFill>
                  <a:srgbClr val="FF0000"/>
                </a:solidFill>
              </a:rPr>
              <a:t>Contd</a:t>
            </a:r>
            <a:r>
              <a:rPr lang="en-US" sz="2000" dirty="0" smtClean="0">
                <a:ln>
                  <a:solidFill>
                    <a:schemeClr val="tx1"/>
                  </a:solidFill>
                </a:ln>
                <a:solidFill>
                  <a:srgbClr val="FF0000"/>
                </a:solidFill>
              </a:rPr>
              <a:t>…</a:t>
            </a:r>
            <a:endParaRPr lang="en-US" sz="2000" dirty="0">
              <a:ln>
                <a:solidFill>
                  <a:schemeClr val="tx1"/>
                </a:solidFill>
              </a:ln>
              <a:solidFill>
                <a:srgbClr val="FF0000"/>
              </a:solidFill>
            </a:endParaRPr>
          </a:p>
        </p:txBody>
      </p:sp>
      <p:sp>
        <p:nvSpPr>
          <p:cNvPr id="3" name="Text Placeholder 2"/>
          <p:cNvSpPr>
            <a:spLocks noGrp="1"/>
          </p:cNvSpPr>
          <p:nvPr>
            <p:ph sz="half" idx="1"/>
          </p:nvPr>
        </p:nvSpPr>
        <p:spPr/>
        <p:txBody>
          <a:bodyPr>
            <a:normAutofit/>
          </a:bodyPr>
          <a:lstStyle/>
          <a:p>
            <a:pPr lvl="0"/>
            <a:r>
              <a:rPr lang="en-US" b="1" dirty="0" smtClean="0">
                <a:solidFill>
                  <a:srgbClr val="FF0000"/>
                </a:solidFill>
              </a:rPr>
              <a:t>Dealing </a:t>
            </a:r>
            <a:r>
              <a:rPr lang="en-US" b="1" dirty="0">
                <a:solidFill>
                  <a:srgbClr val="FF0000"/>
                </a:solidFill>
              </a:rPr>
              <a:t>Room</a:t>
            </a:r>
            <a:r>
              <a:rPr lang="en-US" b="1" dirty="0" smtClean="0">
                <a:solidFill>
                  <a:srgbClr val="FF0000"/>
                </a:solidFill>
              </a:rPr>
              <a:t>:</a:t>
            </a:r>
          </a:p>
          <a:p>
            <a:pPr lvl="0"/>
            <a:r>
              <a:rPr lang="en-US" b="1" dirty="0" smtClean="0"/>
              <a:t>Primary </a:t>
            </a:r>
            <a:r>
              <a:rPr lang="en-US" b="1" dirty="0"/>
              <a:t>Role: </a:t>
            </a:r>
            <a:r>
              <a:rPr lang="en-US" dirty="0"/>
              <a:t>Executes day-to-day trading and financial transactions for the bank, particularly in foreign exchange, bonds, and money markets</a:t>
            </a:r>
            <a:r>
              <a:rPr lang="en-US" dirty="0" smtClean="0"/>
              <a:t>.</a:t>
            </a:r>
          </a:p>
          <a:p>
            <a:pPr lvl="0"/>
            <a:r>
              <a:rPr lang="en-US" b="1" dirty="0" smtClean="0">
                <a:solidFill>
                  <a:srgbClr val="FF0000"/>
                </a:solidFill>
              </a:rPr>
              <a:t>Responsibilities:</a:t>
            </a:r>
          </a:p>
          <a:p>
            <a:pPr lvl="0"/>
            <a:r>
              <a:rPr lang="en-US" b="1" dirty="0" smtClean="0"/>
              <a:t>Trading</a:t>
            </a:r>
            <a:r>
              <a:rPr lang="en-US" b="1" dirty="0"/>
              <a:t>: </a:t>
            </a:r>
            <a:r>
              <a:rPr lang="en-US" dirty="0"/>
              <a:t>Engages in buying and selling of currencies, bonds, and derivatives</a:t>
            </a:r>
            <a:r>
              <a:rPr lang="en-US" dirty="0" smtClean="0"/>
              <a:t>.</a:t>
            </a:r>
          </a:p>
          <a:p>
            <a:pPr lvl="0"/>
            <a:r>
              <a:rPr lang="en-US" b="1" dirty="0" smtClean="0"/>
              <a:t>Market </a:t>
            </a:r>
            <a:r>
              <a:rPr lang="en-US" b="1" dirty="0"/>
              <a:t>Monitoring: </a:t>
            </a:r>
            <a:r>
              <a:rPr lang="en-US" dirty="0"/>
              <a:t>Tracks real-time market conditions to capitalize on short-term profit opportunities</a:t>
            </a:r>
            <a:r>
              <a:rPr lang="en-US" dirty="0" smtClean="0"/>
              <a:t>.</a:t>
            </a:r>
          </a:p>
        </p:txBody>
      </p:sp>
      <p:sp>
        <p:nvSpPr>
          <p:cNvPr id="5" name="Content Placeholder 4"/>
          <p:cNvSpPr>
            <a:spLocks noGrp="1"/>
          </p:cNvSpPr>
          <p:nvPr>
            <p:ph sz="half" idx="2"/>
          </p:nvPr>
        </p:nvSpPr>
        <p:spPr/>
        <p:txBody>
          <a:bodyPr>
            <a:normAutofit/>
          </a:bodyPr>
          <a:lstStyle/>
          <a:p>
            <a:pPr lvl="0"/>
            <a:r>
              <a:rPr lang="en-US" b="1" dirty="0"/>
              <a:t>Pricing and Execution: </a:t>
            </a:r>
            <a:r>
              <a:rPr lang="en-US" dirty="0"/>
              <a:t>Sets prices and executes trades on behalf of the bank’s clients or the bank itself.</a:t>
            </a:r>
          </a:p>
          <a:p>
            <a:pPr lvl="0"/>
            <a:r>
              <a:rPr lang="en-US" b="1" dirty="0"/>
              <a:t>Hedging: </a:t>
            </a:r>
            <a:r>
              <a:rPr lang="en-US" dirty="0"/>
              <a:t>Manages hedging operations to mitigate risks like currency fluctuations</a:t>
            </a:r>
            <a:r>
              <a:rPr lang="en-US" dirty="0" smtClean="0"/>
              <a:t>.</a:t>
            </a:r>
          </a:p>
          <a:p>
            <a:pPr lvl="0"/>
            <a:r>
              <a:rPr lang="en-US" b="1" dirty="0" smtClean="0"/>
              <a:t>Operational </a:t>
            </a:r>
            <a:r>
              <a:rPr lang="en-US" b="1" dirty="0"/>
              <a:t>Focus: </a:t>
            </a:r>
            <a:r>
              <a:rPr lang="en-US" dirty="0"/>
              <a:t>Focuses on short-term transactions and market opportunities to optimize profits from market movements.</a:t>
            </a:r>
          </a:p>
        </p:txBody>
      </p:sp>
    </p:spTree>
    <p:extLst>
      <p:ext uri="{BB962C8B-B14F-4D97-AF65-F5344CB8AC3E}">
        <p14:creationId xmlns:p14="http://schemas.microsoft.com/office/powerpoint/2010/main" val="2680058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a:solidFill>
                    <a:schemeClr val="tx1"/>
                  </a:solidFill>
                </a:ln>
                <a:solidFill>
                  <a:schemeClr val="accent6">
                    <a:lumMod val="75000"/>
                  </a:schemeClr>
                </a:solidFill>
              </a:rPr>
              <a:t>Main areas of International Trade?</a:t>
            </a:r>
            <a:r>
              <a:rPr lang="en-US" dirty="0">
                <a:ln>
                  <a:solidFill>
                    <a:schemeClr val="tx1"/>
                  </a:solidFill>
                </a:ln>
                <a:solidFill>
                  <a:schemeClr val="accent6">
                    <a:lumMod val="75000"/>
                  </a:schemeClr>
                </a:solidFill>
              </a:rPr>
              <a:t/>
            </a:r>
            <a:br>
              <a:rPr lang="en-US" dirty="0">
                <a:ln>
                  <a:solidFill>
                    <a:schemeClr val="tx1"/>
                  </a:solidFill>
                </a:ln>
                <a:solidFill>
                  <a:schemeClr val="accent6">
                    <a:lumMod val="75000"/>
                  </a:schemeClr>
                </a:solidFill>
              </a:rPr>
            </a:br>
            <a:r>
              <a:rPr lang="en-US" sz="2400" dirty="0">
                <a:ln>
                  <a:solidFill>
                    <a:schemeClr val="tx1"/>
                  </a:solidFill>
                </a:ln>
                <a:solidFill>
                  <a:schemeClr val="accent6">
                    <a:lumMod val="75000"/>
                  </a:schemeClr>
                </a:solidFill>
              </a:rPr>
              <a:t>(Oct’ 2023)</a:t>
            </a:r>
            <a:endParaRPr lang="en-US" sz="1200" dirty="0">
              <a:ln>
                <a:solidFill>
                  <a:schemeClr val="tx1"/>
                </a:solidFill>
              </a:ln>
              <a:solidFill>
                <a:schemeClr val="accent6">
                  <a:lumMod val="75000"/>
                </a:schemeClr>
              </a:solidFill>
            </a:endParaRPr>
          </a:p>
        </p:txBody>
      </p:sp>
      <p:sp>
        <p:nvSpPr>
          <p:cNvPr id="3" name="Text Placeholder 2"/>
          <p:cNvSpPr>
            <a:spLocks noGrp="1"/>
          </p:cNvSpPr>
          <p:nvPr>
            <p:ph type="body" idx="1"/>
          </p:nvPr>
        </p:nvSpPr>
        <p:spPr>
          <a:xfrm>
            <a:off x="1008528" y="1600200"/>
            <a:ext cx="10345271" cy="4576763"/>
          </a:xfrm>
        </p:spPr>
        <p:txBody>
          <a:bodyPr>
            <a:normAutofit fontScale="70000" lnSpcReduction="20000"/>
          </a:bodyPr>
          <a:lstStyle/>
          <a:p>
            <a:pPr marL="0" lvl="0" indent="0">
              <a:lnSpc>
                <a:spcPct val="120000"/>
              </a:lnSpc>
              <a:buNone/>
            </a:pPr>
            <a:r>
              <a:rPr lang="en-US" sz="3100" dirty="0"/>
              <a:t>International trade encompasses various aspects and areas that involve the exchange of goods, services, and capital across national borders. The main areas of international trade include:</a:t>
            </a:r>
            <a:endParaRPr lang="en-US" sz="3100" dirty="0" smtClean="0"/>
          </a:p>
          <a:p>
            <a:pPr lvl="0">
              <a:buFont typeface="Wingdings 2" pitchFamily="18" charset="2"/>
              <a:buChar char="a"/>
            </a:pPr>
            <a:r>
              <a:rPr lang="en-US" dirty="0" smtClean="0"/>
              <a:t> </a:t>
            </a:r>
            <a:r>
              <a:rPr lang="en-US" b="1" dirty="0" smtClean="0"/>
              <a:t>Trade </a:t>
            </a:r>
            <a:r>
              <a:rPr lang="en-US" b="1" dirty="0"/>
              <a:t>in </a:t>
            </a:r>
            <a:r>
              <a:rPr lang="en-US" b="1" dirty="0" smtClean="0"/>
              <a:t>Goods: </a:t>
            </a:r>
            <a:r>
              <a:rPr lang="en-US" dirty="0" smtClean="0"/>
              <a:t>Exports </a:t>
            </a:r>
            <a:r>
              <a:rPr lang="en-US" dirty="0"/>
              <a:t>and Imports of Physical Goods: </a:t>
            </a:r>
            <a:endParaRPr lang="en-US" dirty="0" smtClean="0"/>
          </a:p>
          <a:p>
            <a:pPr lvl="0">
              <a:buFont typeface="Wingdings 2" pitchFamily="18" charset="2"/>
              <a:buChar char="a"/>
            </a:pPr>
            <a:r>
              <a:rPr lang="en-US" dirty="0" smtClean="0"/>
              <a:t> </a:t>
            </a:r>
            <a:r>
              <a:rPr lang="en-US" b="1" dirty="0" smtClean="0"/>
              <a:t>Trade </a:t>
            </a:r>
            <a:r>
              <a:rPr lang="en-US" b="1" dirty="0"/>
              <a:t>in </a:t>
            </a:r>
            <a:r>
              <a:rPr lang="en-US" b="1" dirty="0" smtClean="0"/>
              <a:t>Services: </a:t>
            </a:r>
            <a:r>
              <a:rPr lang="en-US" dirty="0" smtClean="0"/>
              <a:t>Export </a:t>
            </a:r>
            <a:r>
              <a:rPr lang="en-US" dirty="0"/>
              <a:t>and Import of </a:t>
            </a:r>
            <a:r>
              <a:rPr lang="en-US" dirty="0" smtClean="0"/>
              <a:t>Services</a:t>
            </a:r>
          </a:p>
          <a:p>
            <a:pPr lvl="0">
              <a:buFont typeface="Wingdings 2" pitchFamily="18" charset="2"/>
              <a:buChar char="a"/>
            </a:pPr>
            <a:r>
              <a:rPr lang="en-US" dirty="0" smtClean="0"/>
              <a:t> </a:t>
            </a:r>
            <a:r>
              <a:rPr lang="en-US" b="1" dirty="0" smtClean="0"/>
              <a:t>Investment Flows: </a:t>
            </a:r>
            <a:r>
              <a:rPr lang="en-US" dirty="0" smtClean="0"/>
              <a:t>Foreign </a:t>
            </a:r>
            <a:r>
              <a:rPr lang="en-US" dirty="0"/>
              <a:t>Direct Investment (FDI</a:t>
            </a:r>
            <a:r>
              <a:rPr lang="en-US" dirty="0" smtClean="0"/>
              <a:t>) &amp; Portfolio Investment</a:t>
            </a:r>
            <a:endParaRPr lang="en-US" dirty="0"/>
          </a:p>
          <a:p>
            <a:pPr lvl="0">
              <a:buFont typeface="Wingdings 2" pitchFamily="18" charset="2"/>
              <a:buChar char="a"/>
            </a:pPr>
            <a:r>
              <a:rPr lang="en-US" dirty="0" smtClean="0"/>
              <a:t> </a:t>
            </a:r>
            <a:r>
              <a:rPr lang="en-US" b="1" dirty="0" smtClean="0"/>
              <a:t>Intellectual </a:t>
            </a:r>
            <a:r>
              <a:rPr lang="en-US" b="1" dirty="0"/>
              <a:t>Property Rights (IPR</a:t>
            </a:r>
            <a:r>
              <a:rPr lang="en-US" b="1" dirty="0" smtClean="0"/>
              <a:t>): </a:t>
            </a:r>
            <a:r>
              <a:rPr lang="en-US" dirty="0" smtClean="0"/>
              <a:t>Patents</a:t>
            </a:r>
            <a:r>
              <a:rPr lang="en-US" dirty="0"/>
              <a:t>, Trademarks, and </a:t>
            </a:r>
            <a:r>
              <a:rPr lang="en-US" dirty="0" smtClean="0"/>
              <a:t>Copyrights </a:t>
            </a:r>
          </a:p>
          <a:p>
            <a:pPr lvl="0">
              <a:buFont typeface="Wingdings 2" pitchFamily="18" charset="2"/>
              <a:buChar char="a"/>
            </a:pPr>
            <a:r>
              <a:rPr lang="en-US" dirty="0" smtClean="0"/>
              <a:t> </a:t>
            </a:r>
            <a:r>
              <a:rPr lang="en-US" b="1" dirty="0" smtClean="0"/>
              <a:t>Trade </a:t>
            </a:r>
            <a:r>
              <a:rPr lang="en-US" b="1" dirty="0"/>
              <a:t>Policies and Regulations</a:t>
            </a:r>
            <a:r>
              <a:rPr lang="en-US" b="1" dirty="0" smtClean="0"/>
              <a:t>: </a:t>
            </a:r>
            <a:r>
              <a:rPr lang="en-US" dirty="0" smtClean="0"/>
              <a:t>Tariffs </a:t>
            </a:r>
            <a:r>
              <a:rPr lang="en-US" dirty="0"/>
              <a:t>and Trade </a:t>
            </a:r>
            <a:r>
              <a:rPr lang="en-US" dirty="0" smtClean="0"/>
              <a:t>Barriers &amp; Trade Agreements</a:t>
            </a:r>
            <a:endParaRPr lang="en-US" dirty="0"/>
          </a:p>
          <a:p>
            <a:pPr lvl="0">
              <a:buFont typeface="Wingdings 2" pitchFamily="18" charset="2"/>
              <a:buChar char="a"/>
            </a:pPr>
            <a:r>
              <a:rPr lang="en-US" dirty="0" smtClean="0"/>
              <a:t> </a:t>
            </a:r>
            <a:r>
              <a:rPr lang="en-US" b="1" dirty="0" smtClean="0"/>
              <a:t>Trade </a:t>
            </a:r>
            <a:r>
              <a:rPr lang="en-US" b="1" dirty="0"/>
              <a:t>Finance</a:t>
            </a:r>
            <a:r>
              <a:rPr lang="en-US" b="1" dirty="0" smtClean="0"/>
              <a:t>: </a:t>
            </a:r>
            <a:r>
              <a:rPr lang="en-US" dirty="0" smtClean="0"/>
              <a:t>Letters </a:t>
            </a:r>
            <a:r>
              <a:rPr lang="en-US" dirty="0"/>
              <a:t>of Credit and Trade </a:t>
            </a:r>
            <a:r>
              <a:rPr lang="en-US" dirty="0" smtClean="0"/>
              <a:t>Financing</a:t>
            </a:r>
          </a:p>
          <a:p>
            <a:pPr lvl="0">
              <a:buFont typeface="Wingdings 2" pitchFamily="18" charset="2"/>
              <a:buChar char="a"/>
            </a:pPr>
            <a:r>
              <a:rPr lang="en-US" dirty="0" smtClean="0"/>
              <a:t> </a:t>
            </a:r>
            <a:r>
              <a:rPr lang="en-US" b="1" dirty="0" smtClean="0"/>
              <a:t>Logistics </a:t>
            </a:r>
            <a:r>
              <a:rPr lang="en-US" b="1" dirty="0"/>
              <a:t>and Transportation</a:t>
            </a:r>
            <a:r>
              <a:rPr lang="en-US" b="1" dirty="0" smtClean="0"/>
              <a:t>: </a:t>
            </a:r>
            <a:r>
              <a:rPr lang="en-US" dirty="0" smtClean="0"/>
              <a:t>Shipping</a:t>
            </a:r>
            <a:r>
              <a:rPr lang="en-US" dirty="0"/>
              <a:t>, Air Transport, and </a:t>
            </a:r>
            <a:r>
              <a:rPr lang="en-US" dirty="0" smtClean="0"/>
              <a:t>Logistics</a:t>
            </a:r>
            <a:endParaRPr lang="en-US" dirty="0"/>
          </a:p>
          <a:p>
            <a:pPr lvl="0">
              <a:buFont typeface="Wingdings 2" pitchFamily="18" charset="2"/>
              <a:buChar char="a"/>
            </a:pPr>
            <a:r>
              <a:rPr lang="en-US" dirty="0" smtClean="0"/>
              <a:t> </a:t>
            </a:r>
            <a:r>
              <a:rPr lang="en-US" b="1" dirty="0" smtClean="0"/>
              <a:t>Currency </a:t>
            </a:r>
            <a:r>
              <a:rPr lang="en-US" b="1" dirty="0"/>
              <a:t>Exchange and Foreign Exchange </a:t>
            </a:r>
            <a:r>
              <a:rPr lang="en-US" b="1" dirty="0" smtClean="0"/>
              <a:t>Markets</a:t>
            </a:r>
          </a:p>
          <a:p>
            <a:pPr lvl="0">
              <a:buFont typeface="Wingdings 2" pitchFamily="18" charset="2"/>
              <a:buChar char="a"/>
            </a:pPr>
            <a:r>
              <a:rPr lang="en-US" b="1" dirty="0" smtClean="0"/>
              <a:t> Global </a:t>
            </a:r>
            <a:r>
              <a:rPr lang="en-US" b="1" dirty="0"/>
              <a:t>Supply Chains</a:t>
            </a:r>
            <a:r>
              <a:rPr lang="en-US" b="1" dirty="0" smtClean="0"/>
              <a:t>: Supply </a:t>
            </a:r>
            <a:r>
              <a:rPr lang="en-US" b="1" dirty="0"/>
              <a:t>Chain </a:t>
            </a:r>
            <a:r>
              <a:rPr lang="en-US" b="1" dirty="0" smtClean="0"/>
              <a:t>Management</a:t>
            </a:r>
          </a:p>
          <a:p>
            <a:pPr lvl="0">
              <a:buFont typeface="Wingdings 2" pitchFamily="18" charset="2"/>
              <a:buChar char="a"/>
            </a:pPr>
            <a:r>
              <a:rPr lang="en-US" b="1" dirty="0" smtClean="0"/>
              <a:t> Trade </a:t>
            </a:r>
            <a:r>
              <a:rPr lang="en-US" b="1" dirty="0"/>
              <a:t>Balance and Current </a:t>
            </a:r>
            <a:r>
              <a:rPr lang="en-US" b="1" dirty="0" smtClean="0"/>
              <a:t>Account</a:t>
            </a:r>
          </a:p>
          <a:p>
            <a:pPr lvl="0">
              <a:buFont typeface="Wingdings 2" pitchFamily="18" charset="2"/>
              <a:buChar char="a"/>
            </a:pPr>
            <a:r>
              <a:rPr lang="en-US" b="1" dirty="0" smtClean="0"/>
              <a:t> Trade </a:t>
            </a:r>
            <a:r>
              <a:rPr lang="en-US" b="1" dirty="0"/>
              <a:t>in Agriculture and Natural </a:t>
            </a:r>
            <a:r>
              <a:rPr lang="en-US" b="1" dirty="0" smtClean="0"/>
              <a:t>Resources</a:t>
            </a:r>
            <a:endParaRPr lang="en-US" b="1" dirty="0"/>
          </a:p>
        </p:txBody>
      </p:sp>
    </p:spTree>
    <p:extLst>
      <p:ext uri="{BB962C8B-B14F-4D97-AF65-F5344CB8AC3E}">
        <p14:creationId xmlns:p14="http://schemas.microsoft.com/office/powerpoint/2010/main" val="244772213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err="1" smtClean="0">
                <a:ln>
                  <a:solidFill>
                    <a:schemeClr val="tx1"/>
                  </a:solidFill>
                </a:ln>
                <a:solidFill>
                  <a:srgbClr val="FF0000"/>
                </a:solidFill>
              </a:rPr>
              <a:t>Contd</a:t>
            </a:r>
            <a:r>
              <a:rPr lang="en-US" sz="2000" dirty="0" smtClean="0">
                <a:ln>
                  <a:solidFill>
                    <a:schemeClr val="tx1"/>
                  </a:solidFill>
                </a:ln>
                <a:solidFill>
                  <a:srgbClr val="FF0000"/>
                </a:solidFill>
              </a:rPr>
              <a:t>…</a:t>
            </a:r>
            <a:endParaRPr lang="en-US" sz="2000" dirty="0">
              <a:ln>
                <a:solidFill>
                  <a:schemeClr val="tx1"/>
                </a:solidFill>
              </a:ln>
              <a:solidFill>
                <a:srgbClr val="FF0000"/>
              </a:solidFill>
            </a:endParaRPr>
          </a:p>
        </p:txBody>
      </p:sp>
      <p:sp>
        <p:nvSpPr>
          <p:cNvPr id="3" name="Text Placeholder 2"/>
          <p:cNvSpPr>
            <a:spLocks noGrp="1"/>
          </p:cNvSpPr>
          <p:nvPr>
            <p:ph idx="1"/>
          </p:nvPr>
        </p:nvSpPr>
        <p:spPr>
          <a:xfrm>
            <a:off x="838200" y="1528549"/>
            <a:ext cx="10148248" cy="4825835"/>
          </a:xfrm>
        </p:spPr>
        <p:txBody>
          <a:bodyPr>
            <a:normAutofit/>
          </a:bodyPr>
          <a:lstStyle/>
          <a:p>
            <a:pPr lvl="0"/>
            <a:r>
              <a:rPr lang="en-US" b="1" dirty="0">
                <a:solidFill>
                  <a:srgbClr val="FF0000"/>
                </a:solidFill>
              </a:rPr>
              <a:t>Key Differences</a:t>
            </a:r>
            <a:r>
              <a:rPr lang="en-US" b="1" dirty="0" smtClean="0">
                <a:solidFill>
                  <a:srgbClr val="FF0000"/>
                </a:solidFill>
              </a:rPr>
              <a:t>:</a:t>
            </a:r>
          </a:p>
          <a:p>
            <a:pPr lvl="0"/>
            <a:r>
              <a:rPr lang="en-US" b="1" dirty="0"/>
              <a:t>Scope: </a:t>
            </a:r>
            <a:r>
              <a:rPr lang="en-US" dirty="0"/>
              <a:t>Treasury has a broader role, managing the bank's overall financial health, while the Dealing Room focuses on executing specific trades and transactions</a:t>
            </a:r>
            <a:r>
              <a:rPr lang="en-US" dirty="0" smtClean="0"/>
              <a:t>.</a:t>
            </a:r>
          </a:p>
          <a:p>
            <a:pPr lvl="0"/>
            <a:r>
              <a:rPr lang="en-US" b="1" dirty="0" smtClean="0"/>
              <a:t>Time </a:t>
            </a:r>
            <a:r>
              <a:rPr lang="en-US" b="1" dirty="0"/>
              <a:t>Horizon: </a:t>
            </a:r>
            <a:r>
              <a:rPr lang="en-US" dirty="0"/>
              <a:t>Treasury focuses on both short-term and long-term financial management, while the Dealing Room operates with a short-term, market-driven focus</a:t>
            </a:r>
            <a:r>
              <a:rPr lang="en-US" dirty="0" smtClean="0"/>
              <a:t>.</a:t>
            </a:r>
          </a:p>
          <a:p>
            <a:pPr lvl="0"/>
            <a:r>
              <a:rPr lang="en-US" b="1" dirty="0" smtClean="0"/>
              <a:t>Function</a:t>
            </a:r>
            <a:r>
              <a:rPr lang="en-US" b="1" dirty="0"/>
              <a:t>: </a:t>
            </a:r>
            <a:r>
              <a:rPr lang="en-US" dirty="0"/>
              <a:t>Treasury manages risks, liquidity, and investments strategically, while the Dealing Room is the operational arm, carrying out trades and managing market exposure</a:t>
            </a:r>
            <a:r>
              <a:rPr lang="en-US" dirty="0" smtClean="0"/>
              <a:t>.</a:t>
            </a:r>
          </a:p>
          <a:p>
            <a:pPr lvl="0"/>
            <a:r>
              <a:rPr lang="en-US" b="1" dirty="0" smtClean="0"/>
              <a:t>In </a:t>
            </a:r>
            <a:r>
              <a:rPr lang="en-US" b="1" dirty="0"/>
              <a:t>essence, the Dealing Room is part of the Treasury function, but it handles the hands-on execution of market-related activities.</a:t>
            </a:r>
            <a:endParaRPr lang="en-US" b="1" dirty="0" smtClean="0"/>
          </a:p>
          <a:p>
            <a:pPr lvl="0"/>
            <a:endParaRPr lang="en-US" dirty="0" smtClean="0"/>
          </a:p>
        </p:txBody>
      </p:sp>
    </p:spTree>
    <p:extLst>
      <p:ext uri="{BB962C8B-B14F-4D97-AF65-F5344CB8AC3E}">
        <p14:creationId xmlns:p14="http://schemas.microsoft.com/office/powerpoint/2010/main" val="136843192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n>
                  <a:solidFill>
                    <a:schemeClr val="tx1"/>
                  </a:solidFill>
                </a:ln>
                <a:solidFill>
                  <a:schemeClr val="accent6">
                    <a:lumMod val="75000"/>
                  </a:schemeClr>
                </a:solidFill>
              </a:rPr>
              <a:t>What are Financial Derivatives? Briefly describe different types of derivatives. </a:t>
            </a:r>
            <a:r>
              <a:rPr lang="en-US" sz="2000" dirty="0" smtClean="0">
                <a:ln>
                  <a:solidFill>
                    <a:schemeClr val="tx1"/>
                  </a:solidFill>
                </a:ln>
                <a:solidFill>
                  <a:schemeClr val="accent6">
                    <a:lumMod val="75000"/>
                  </a:schemeClr>
                </a:solidFill>
              </a:rPr>
              <a:t>(Oct 2023) (Nov,2022</a:t>
            </a:r>
            <a:r>
              <a:rPr lang="en-US" sz="2000" dirty="0">
                <a:ln>
                  <a:solidFill>
                    <a:schemeClr val="tx1"/>
                  </a:solidFill>
                </a:ln>
                <a:solidFill>
                  <a:schemeClr val="accent6">
                    <a:lumMod val="75000"/>
                  </a:schemeClr>
                </a:solidFill>
              </a:rPr>
              <a:t>) . (Oct,2021) (April,2019)</a:t>
            </a:r>
          </a:p>
        </p:txBody>
      </p:sp>
      <p:sp>
        <p:nvSpPr>
          <p:cNvPr id="3" name="Text Placeholder 2"/>
          <p:cNvSpPr>
            <a:spLocks noGrp="1"/>
          </p:cNvSpPr>
          <p:nvPr>
            <p:ph type="body" idx="1"/>
          </p:nvPr>
        </p:nvSpPr>
        <p:spPr>
          <a:xfrm>
            <a:off x="584791" y="1825625"/>
            <a:ext cx="11057859" cy="4351338"/>
          </a:xfrm>
        </p:spPr>
        <p:txBody>
          <a:bodyPr>
            <a:normAutofit fontScale="70000" lnSpcReduction="20000"/>
          </a:bodyPr>
          <a:lstStyle/>
          <a:p>
            <a:pPr lvl="0"/>
            <a:r>
              <a:rPr lang="en-US" b="1" dirty="0"/>
              <a:t>Financial derivatives </a:t>
            </a:r>
            <a:r>
              <a:rPr lang="en-US" dirty="0"/>
              <a:t>are financial instruments that derive their value from an underlying asset, such as a stock, bond, commodity, or currency. The value of a derivative depends on the price movements of the underlying asset. The underlying asset could be anything that has a market value and is tradable.</a:t>
            </a:r>
          </a:p>
          <a:p>
            <a:pPr lvl="0"/>
            <a:r>
              <a:rPr lang="en-US" dirty="0"/>
              <a:t>There are several types of financial derivatives, including:</a:t>
            </a:r>
          </a:p>
          <a:p>
            <a:pPr lvl="1"/>
            <a:r>
              <a:rPr lang="en-US" b="1" dirty="0"/>
              <a:t>Futures: </a:t>
            </a:r>
            <a:r>
              <a:rPr lang="en-US" dirty="0"/>
              <a:t>Futures contracts are agreements to buy or sell an underlying asset at a future date and at a predetermined price. They are commonly used to hedge against price fluctuations in commodities such as oil, gold, and wheat.</a:t>
            </a:r>
          </a:p>
          <a:p>
            <a:pPr lvl="1"/>
            <a:r>
              <a:rPr lang="en-US" b="1" dirty="0"/>
              <a:t>Options: </a:t>
            </a:r>
            <a:r>
              <a:rPr lang="en-US" dirty="0"/>
              <a:t>Options give the holder the right, but not the obligation, to buy or sell an underlying asset at a predetermined price on or before a specified date. They can be used to protect against price movements or to speculate on future price movements.</a:t>
            </a:r>
          </a:p>
          <a:p>
            <a:pPr lvl="1"/>
            <a:r>
              <a:rPr lang="en-US" b="1" dirty="0"/>
              <a:t>Swaps: </a:t>
            </a:r>
            <a:r>
              <a:rPr lang="en-US" dirty="0"/>
              <a:t>Swaps are agreements between two parties to exchange cash flows. The most common type of swap is an interest rate swap, where one party agrees to pay a fixed interest rate in exchange for receiving a floating interest rate.</a:t>
            </a:r>
          </a:p>
          <a:p>
            <a:pPr lvl="1"/>
            <a:r>
              <a:rPr lang="en-US" b="1" dirty="0"/>
              <a:t>Forwards: </a:t>
            </a:r>
            <a:r>
              <a:rPr lang="en-US" dirty="0"/>
              <a:t>Forwards are similar to futures contracts, but they are not traded on an exchange. They are customized agreements between two parties to buy or sell an underlying asset at a future date and at a predetermined price.</a:t>
            </a:r>
          </a:p>
          <a:p>
            <a:pPr lvl="1"/>
            <a:r>
              <a:rPr lang="en-US" b="1" dirty="0"/>
              <a:t>Credit derivatives: </a:t>
            </a:r>
            <a:r>
              <a:rPr lang="en-US" dirty="0"/>
              <a:t>Credit derivatives are used to manage credit risk. They allow investors to transfer credit risk from one party to another. Credit default swaps (CDS) are the most common type of credit derivative.</a:t>
            </a:r>
          </a:p>
          <a:p>
            <a:pPr lvl="0"/>
            <a:r>
              <a:rPr lang="en-US" dirty="0"/>
              <a:t>These are some of the most commonly used financial derivatives. Each type of derivative has its own unique characteristics and risks. Investors should carefully consider their investment objectives and risk tolerance before investing in derivatives.</a:t>
            </a:r>
          </a:p>
        </p:txBody>
      </p:sp>
    </p:spTree>
    <p:extLst>
      <p:ext uri="{BB962C8B-B14F-4D97-AF65-F5344CB8AC3E}">
        <p14:creationId xmlns:p14="http://schemas.microsoft.com/office/powerpoint/2010/main" val="232108635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70270"/>
          </a:xfrm>
        </p:spPr>
        <p:txBody>
          <a:bodyPr>
            <a:normAutofit/>
          </a:bodyPr>
          <a:lstStyle/>
          <a:p>
            <a:r>
              <a:rPr lang="en-US" dirty="0">
                <a:ln>
                  <a:solidFill>
                    <a:schemeClr val="tx1"/>
                  </a:solidFill>
                </a:ln>
                <a:solidFill>
                  <a:schemeClr val="accent6">
                    <a:lumMod val="75000"/>
                  </a:schemeClr>
                </a:solidFill>
              </a:rPr>
              <a:t>What is the difference between forward and future? </a:t>
            </a:r>
            <a:r>
              <a:rPr lang="en-US" sz="2200" dirty="0">
                <a:ln>
                  <a:solidFill>
                    <a:schemeClr val="tx1"/>
                  </a:solidFill>
                </a:ln>
                <a:solidFill>
                  <a:schemeClr val="accent6">
                    <a:lumMod val="75000"/>
                  </a:schemeClr>
                </a:solidFill>
              </a:rPr>
              <a:t>(April,2019)</a:t>
            </a:r>
          </a:p>
        </p:txBody>
      </p:sp>
      <p:sp>
        <p:nvSpPr>
          <p:cNvPr id="3" name="Text Placeholder 2"/>
          <p:cNvSpPr>
            <a:spLocks noGrp="1"/>
          </p:cNvSpPr>
          <p:nvPr>
            <p:ph type="body" idx="1"/>
          </p:nvPr>
        </p:nvSpPr>
        <p:spPr>
          <a:xfrm>
            <a:off x="838199" y="1605516"/>
            <a:ext cx="10772553" cy="4795284"/>
          </a:xfrm>
        </p:spPr>
        <p:txBody>
          <a:bodyPr>
            <a:normAutofit fontScale="77500" lnSpcReduction="20000"/>
          </a:bodyPr>
          <a:lstStyle/>
          <a:p>
            <a:pPr lvl="0"/>
            <a:r>
              <a:rPr lang="en-US" dirty="0"/>
              <a:t>Key differences between forwards and futures:</a:t>
            </a:r>
          </a:p>
          <a:p>
            <a:pPr lvl="1"/>
            <a:r>
              <a:rPr lang="en-US" b="1" dirty="0"/>
              <a:t>Standardization: </a:t>
            </a:r>
            <a:r>
              <a:rPr lang="en-US" dirty="0"/>
              <a:t>Futures contracts are standardized agreements traded on an exchange, whereas forward contracts are customized agreements negotiated between two parties. The terms of a futures contract, such as the underlying asset, quantity, delivery date, and price, are predetermined and standardized, making it easier for traders to buy and sell these contracts.</a:t>
            </a:r>
          </a:p>
          <a:p>
            <a:pPr lvl="1"/>
            <a:r>
              <a:rPr lang="en-US" b="1" dirty="0"/>
              <a:t>Counterparty risk: </a:t>
            </a:r>
            <a:r>
              <a:rPr lang="en-US" dirty="0"/>
              <a:t>In a forward contract, both parties are exposed to counterparty risk, which is the risk that the other party will default on their obligation to buy or sell the underlying asset. In contrast, futures contracts are traded on an exchange, and the exchange acts as the counterparty for both parties, reducing the risk of default.</a:t>
            </a:r>
          </a:p>
          <a:p>
            <a:pPr lvl="1"/>
            <a:r>
              <a:rPr lang="en-US" b="1" dirty="0"/>
              <a:t>Margin requirements: </a:t>
            </a:r>
            <a:r>
              <a:rPr lang="en-US" dirty="0"/>
              <a:t>Futures contracts require both parties to deposit a margin, which acts as collateral and ensures that both parties fulfill their obligations under the contract. In contrast, forward contracts do not have margin requirements.</a:t>
            </a:r>
          </a:p>
          <a:p>
            <a:pPr lvl="1"/>
            <a:r>
              <a:rPr lang="en-US" b="1" dirty="0"/>
              <a:t>Liquidity: </a:t>
            </a:r>
            <a:r>
              <a:rPr lang="en-US" dirty="0"/>
              <a:t>Futures contracts are more liquid than forward contracts because they are standardized and traded on an exchange, making it easier for traders to enter and exit positions. In contrast, forward contracts are less liquid because they are customized and not traded on an exchange.</a:t>
            </a:r>
          </a:p>
          <a:p>
            <a:pPr lvl="1"/>
            <a:r>
              <a:rPr lang="en-US" b="1" dirty="0"/>
              <a:t>Settlement: </a:t>
            </a:r>
            <a:r>
              <a:rPr lang="en-US" dirty="0"/>
              <a:t>Futures contracts are settled on a daily basis, meaning that gains and losses are settled each day until the contract expires. In contrast, forward contracts are settled at the end of the contract term, with the buyer and seller exchanging the underlying asset for cash or another asset.</a:t>
            </a:r>
          </a:p>
          <a:p>
            <a:pPr lvl="0"/>
            <a:r>
              <a:rPr lang="en-US" dirty="0"/>
              <a:t>Overall, while both forwards and futures are derivative contracts that involve the purchase or sale of an underlying asset at a predetermined price on a future date, they have several key differences related to standardization, counterparty risk, margin requirements, liquidity, and settlement.</a:t>
            </a:r>
          </a:p>
        </p:txBody>
      </p:sp>
    </p:spTree>
    <p:extLst>
      <p:ext uri="{BB962C8B-B14F-4D97-AF65-F5344CB8AC3E}">
        <p14:creationId xmlns:p14="http://schemas.microsoft.com/office/powerpoint/2010/main" val="302855338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n>
                  <a:solidFill>
                    <a:schemeClr val="tx1"/>
                  </a:solidFill>
                </a:ln>
                <a:solidFill>
                  <a:schemeClr val="accent6">
                    <a:lumMod val="75000"/>
                  </a:schemeClr>
                </a:solidFill>
              </a:rPr>
              <a:t>Differentiate between futures and options markets. (2016)</a:t>
            </a:r>
          </a:p>
        </p:txBody>
      </p:sp>
      <p:sp>
        <p:nvSpPr>
          <p:cNvPr id="3" name="Text Placeholder 2"/>
          <p:cNvSpPr>
            <a:spLocks noGrp="1"/>
          </p:cNvSpPr>
          <p:nvPr>
            <p:ph type="body" idx="1"/>
          </p:nvPr>
        </p:nvSpPr>
        <p:spPr/>
        <p:txBody>
          <a:bodyPr/>
          <a:lstStyle/>
          <a:p>
            <a:pPr lvl="1"/>
            <a:r>
              <a:rPr lang="en-US" b="1" dirty="0"/>
              <a:t>Obligation: </a:t>
            </a:r>
            <a:r>
              <a:rPr lang="en-US" dirty="0"/>
              <a:t>Futures contracts obligate both the buyer and the seller to fulfill the contract, while options give the holder the right but not the obligation to buy or sell the underlying asset.</a:t>
            </a:r>
          </a:p>
          <a:p>
            <a:pPr lvl="1"/>
            <a:r>
              <a:rPr lang="en-US" b="1" dirty="0"/>
              <a:t>Profit potential: </a:t>
            </a:r>
            <a:r>
              <a:rPr lang="en-US" dirty="0"/>
              <a:t>Futures traders aim to profit from price movements, while options offer potential for unlimited profits with limited risk.</a:t>
            </a:r>
          </a:p>
          <a:p>
            <a:pPr lvl="1"/>
            <a:r>
              <a:rPr lang="en-US" b="1" dirty="0"/>
              <a:t>Time horizon: </a:t>
            </a:r>
            <a:r>
              <a:rPr lang="en-US" dirty="0"/>
              <a:t>Futures contracts have a fixed expiration date, while options have a variable expiration date.</a:t>
            </a:r>
          </a:p>
          <a:p>
            <a:pPr lvl="1"/>
            <a:r>
              <a:rPr lang="en-US" b="1" dirty="0"/>
              <a:t>Trading mechanism: </a:t>
            </a:r>
            <a:r>
              <a:rPr lang="en-US" dirty="0"/>
              <a:t>Futures are traded on centralized exchanges, while options can be traded on both centralized exchanges and over-the-counter markets.</a:t>
            </a:r>
          </a:p>
          <a:p>
            <a:pPr lvl="1"/>
            <a:r>
              <a:rPr lang="en-US" b="1" dirty="0"/>
              <a:t>Cost: </a:t>
            </a:r>
            <a:r>
              <a:rPr lang="en-US" dirty="0"/>
              <a:t>Futures typically require less upfront capital, while options require payment of a premium to purchase the contract.</a:t>
            </a:r>
          </a:p>
        </p:txBody>
      </p:sp>
    </p:spTree>
    <p:extLst>
      <p:ext uri="{BB962C8B-B14F-4D97-AF65-F5344CB8AC3E}">
        <p14:creationId xmlns:p14="http://schemas.microsoft.com/office/powerpoint/2010/main" val="56583506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n>
                  <a:solidFill>
                    <a:schemeClr val="tx1"/>
                  </a:solidFill>
                </a:ln>
                <a:solidFill>
                  <a:schemeClr val="accent6">
                    <a:lumMod val="75000"/>
                  </a:schemeClr>
                </a:solidFill>
              </a:rPr>
              <a:t>Off-shore banking (Nov,2022) (April, 2018) (Oct, 2017)</a:t>
            </a:r>
          </a:p>
        </p:txBody>
      </p:sp>
      <p:sp>
        <p:nvSpPr>
          <p:cNvPr id="3" name="Text Placeholder 2"/>
          <p:cNvSpPr>
            <a:spLocks noGrp="1"/>
          </p:cNvSpPr>
          <p:nvPr>
            <p:ph type="body" idx="1"/>
          </p:nvPr>
        </p:nvSpPr>
        <p:spPr/>
        <p:txBody>
          <a:bodyPr/>
          <a:lstStyle/>
          <a:p>
            <a:pPr lvl="0"/>
            <a:r>
              <a:rPr lang="en-US" dirty="0"/>
              <a:t>Offshore banking refers to the practice of depositing and managing money in a bank located outside of the depositor's country of residence.</a:t>
            </a:r>
          </a:p>
          <a:p>
            <a:pPr lvl="0"/>
            <a:r>
              <a:rPr lang="en-US" dirty="0"/>
              <a:t>Banking for the Non-Residents </a:t>
            </a:r>
          </a:p>
          <a:p>
            <a:pPr lvl="0"/>
            <a:r>
              <a:rPr lang="en-US" dirty="0"/>
              <a:t>Offshore banks are typically located in countries with low tax rates and lenient financial regulations, such as the Cayman Islands, Bermuda, or Switzerland.</a:t>
            </a:r>
          </a:p>
        </p:txBody>
      </p:sp>
    </p:spTree>
    <p:extLst>
      <p:ext uri="{BB962C8B-B14F-4D97-AF65-F5344CB8AC3E}">
        <p14:creationId xmlns:p14="http://schemas.microsoft.com/office/powerpoint/2010/main" val="315003081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n>
                  <a:solidFill>
                    <a:schemeClr val="tx1"/>
                  </a:solidFill>
                </a:ln>
                <a:solidFill>
                  <a:schemeClr val="accent6">
                    <a:lumMod val="75000"/>
                  </a:schemeClr>
                </a:solidFill>
              </a:rPr>
              <a:t>Describe the advantages and disadvantages of off-shore banking. (April, 2018)</a:t>
            </a:r>
          </a:p>
        </p:txBody>
      </p:sp>
      <p:sp>
        <p:nvSpPr>
          <p:cNvPr id="3" name="Text Placeholder 2"/>
          <p:cNvSpPr>
            <a:spLocks noGrp="1"/>
          </p:cNvSpPr>
          <p:nvPr>
            <p:ph type="body" idx="1"/>
          </p:nvPr>
        </p:nvSpPr>
        <p:spPr/>
        <p:txBody>
          <a:bodyPr>
            <a:normAutofit fontScale="92500" lnSpcReduction="20000"/>
          </a:bodyPr>
          <a:lstStyle/>
          <a:p>
            <a:r>
              <a:rPr lang="en-US" dirty="0"/>
              <a:t>Advantages of offshore banking </a:t>
            </a:r>
          </a:p>
          <a:p>
            <a:pPr lvl="1"/>
            <a:r>
              <a:rPr lang="en-US" b="1" dirty="0"/>
              <a:t>Tax benefits: </a:t>
            </a:r>
            <a:r>
              <a:rPr lang="en-US" dirty="0"/>
              <a:t>Offshore banking can provide significant tax benefits, as many offshore jurisdictions have low tax rates or do not tax non-residents at all. This can be particularly attractive for high net worth individuals or businesses with large amounts of capital.</a:t>
            </a:r>
          </a:p>
          <a:p>
            <a:pPr lvl="1"/>
            <a:r>
              <a:rPr lang="en-US" b="1" dirty="0"/>
              <a:t>Financial privacy: </a:t>
            </a:r>
            <a:r>
              <a:rPr lang="en-US" dirty="0"/>
              <a:t>Offshore banking can provide increased financial privacy and confidentiality, as many offshore jurisdictions have strict privacy laws that protect the identities of account holders. This can be especially beneficial for individuals or businesses with sensitive financial information.</a:t>
            </a:r>
          </a:p>
          <a:p>
            <a:pPr lvl="1"/>
            <a:r>
              <a:rPr lang="en-US" b="1" dirty="0"/>
              <a:t>Asset protection: </a:t>
            </a:r>
            <a:r>
              <a:rPr lang="en-US" dirty="0"/>
              <a:t>Offshore banking can provide enhanced asset protection, as many offshore jurisdictions have strong legal systems that protect assets from creditors, lawsuits, or other legal actions.</a:t>
            </a:r>
          </a:p>
          <a:p>
            <a:pPr lvl="1"/>
            <a:r>
              <a:rPr lang="en-US" b="1" dirty="0"/>
              <a:t>Diversification: </a:t>
            </a:r>
            <a:r>
              <a:rPr lang="en-US" dirty="0"/>
              <a:t>Offshore banking can provide diversification benefits by allowing individuals or businesses to invest in a wider range of assets or currencies than may be available in their home country.</a:t>
            </a:r>
          </a:p>
        </p:txBody>
      </p:sp>
    </p:spTree>
    <p:extLst>
      <p:ext uri="{BB962C8B-B14F-4D97-AF65-F5344CB8AC3E}">
        <p14:creationId xmlns:p14="http://schemas.microsoft.com/office/powerpoint/2010/main" val="417138095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ln>
                  <a:solidFill>
                    <a:schemeClr val="tx1"/>
                  </a:solidFill>
                </a:ln>
                <a:solidFill>
                  <a:schemeClr val="accent6">
                    <a:lumMod val="75000"/>
                  </a:schemeClr>
                </a:solidFill>
              </a:rPr>
              <a:t>Contd</a:t>
            </a:r>
            <a:r>
              <a:rPr lang="en-US" dirty="0">
                <a:ln>
                  <a:solidFill>
                    <a:schemeClr val="tx1"/>
                  </a:solidFill>
                </a:ln>
                <a:solidFill>
                  <a:schemeClr val="accent6">
                    <a:lumMod val="75000"/>
                  </a:schemeClr>
                </a:solidFill>
              </a:rPr>
              <a:t>…</a:t>
            </a:r>
          </a:p>
        </p:txBody>
      </p:sp>
      <p:sp>
        <p:nvSpPr>
          <p:cNvPr id="3" name="Text Placeholder 2"/>
          <p:cNvSpPr>
            <a:spLocks noGrp="1"/>
          </p:cNvSpPr>
          <p:nvPr>
            <p:ph type="body" idx="1"/>
          </p:nvPr>
        </p:nvSpPr>
        <p:spPr/>
        <p:txBody>
          <a:bodyPr>
            <a:normAutofit fontScale="85000" lnSpcReduction="20000"/>
          </a:bodyPr>
          <a:lstStyle/>
          <a:p>
            <a:r>
              <a:rPr lang="en-US" b="1" dirty="0"/>
              <a:t>Disadvantages of offshore banking</a:t>
            </a:r>
          </a:p>
          <a:p>
            <a:pPr lvl="1"/>
            <a:r>
              <a:rPr lang="en-US" b="1" dirty="0"/>
              <a:t>Regulatory risks: </a:t>
            </a:r>
            <a:r>
              <a:rPr lang="en-US" dirty="0"/>
              <a:t>Offshore banking is subject to regulatory risks, as many offshore jurisdictions have lenient financial regulations that may not provide the same level of protection as more established financial centers.</a:t>
            </a:r>
          </a:p>
          <a:p>
            <a:pPr lvl="1"/>
            <a:r>
              <a:rPr lang="en-US" b="1" dirty="0"/>
              <a:t>Reputation risks: </a:t>
            </a:r>
            <a:r>
              <a:rPr lang="en-US" dirty="0"/>
              <a:t>Offshore banking can be associated with negative perceptions of tax evasion, money laundering, or other illicit activities, which can damage the reputation of individuals or businesses associated with offshore accounts.</a:t>
            </a:r>
          </a:p>
          <a:p>
            <a:pPr lvl="1"/>
            <a:r>
              <a:rPr lang="en-US" b="1" dirty="0"/>
              <a:t>Higher costs: </a:t>
            </a:r>
            <a:r>
              <a:rPr lang="en-US" dirty="0"/>
              <a:t>Offshore banking can be more expensive than domestic banking, as offshore banks may charge higher fees or require larger minimum account balances.</a:t>
            </a:r>
          </a:p>
          <a:p>
            <a:pPr lvl="1"/>
            <a:r>
              <a:rPr lang="en-US" b="1" dirty="0"/>
              <a:t>Lack of access: </a:t>
            </a:r>
            <a:r>
              <a:rPr lang="en-US" dirty="0"/>
              <a:t>Offshore banking may limit access to banking services and financial markets in the depositor's home country, which can create logistical challenges or additional costs.</a:t>
            </a:r>
          </a:p>
          <a:p>
            <a:pPr lvl="0"/>
            <a:r>
              <a:rPr lang="en-US" dirty="0"/>
              <a:t>In summary, offshore banking can provide significant tax benefits, financial privacy, asset protection, and diversification benefits, but it is also subject to regulatory and reputation risks, higher costs, and limitations on access to banking services and financial markets. Individuals or businesses considering offshore banking should carefully weigh the potential advantages and disadvantages and seek professional advice before making any decisions.</a:t>
            </a:r>
          </a:p>
        </p:txBody>
      </p:sp>
    </p:spTree>
    <p:extLst>
      <p:ext uri="{BB962C8B-B14F-4D97-AF65-F5344CB8AC3E}">
        <p14:creationId xmlns:p14="http://schemas.microsoft.com/office/powerpoint/2010/main" val="174416017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n>
                  <a:solidFill>
                    <a:schemeClr val="tx1"/>
                  </a:solidFill>
                </a:ln>
                <a:solidFill>
                  <a:schemeClr val="accent6">
                    <a:lumMod val="75000"/>
                  </a:schemeClr>
                </a:solidFill>
              </a:rPr>
              <a:t>How come –Off Shore Banking  is different from other types of international banking?</a:t>
            </a:r>
            <a:r>
              <a:rPr lang="en-US" sz="2000" dirty="0">
                <a:ln>
                  <a:solidFill>
                    <a:schemeClr val="tx1"/>
                  </a:solidFill>
                </a:ln>
                <a:solidFill>
                  <a:schemeClr val="accent6">
                    <a:lumMod val="75000"/>
                  </a:schemeClr>
                </a:solidFill>
              </a:rPr>
              <a:t> (Oct, 2017)</a:t>
            </a:r>
          </a:p>
        </p:txBody>
      </p:sp>
      <p:sp>
        <p:nvSpPr>
          <p:cNvPr id="3" name="Text Placeholder 2"/>
          <p:cNvSpPr>
            <a:spLocks noGrp="1"/>
          </p:cNvSpPr>
          <p:nvPr>
            <p:ph type="body" idx="1"/>
          </p:nvPr>
        </p:nvSpPr>
        <p:spPr/>
        <p:txBody>
          <a:bodyPr>
            <a:normAutofit fontScale="85000" lnSpcReduction="20000"/>
          </a:bodyPr>
          <a:lstStyle/>
          <a:p>
            <a:pPr lvl="0"/>
            <a:r>
              <a:rPr lang="en-US" dirty="0"/>
              <a:t>Offshore banking is a specific type of international banking that involves opening a bank account or investment account in a country other than the depositor's country of residence or the country where their business is based. Offshore banking is distinct from other types of international banking, such as correspondent banking or trade finance.</a:t>
            </a:r>
          </a:p>
          <a:p>
            <a:pPr lvl="0"/>
            <a:r>
              <a:rPr lang="en-US" dirty="0"/>
              <a:t>Correspondent banking involves a relationship between two banks located in different countries, where one bank acts as a correspondent bank for the other, providing services such as wire transfers, foreign currency exchange, and check clearing. Correspondent banking does not involve opening a bank account in a foreign country.</a:t>
            </a:r>
          </a:p>
          <a:p>
            <a:pPr lvl="0"/>
            <a:r>
              <a:rPr lang="en-US" dirty="0"/>
              <a:t>Trade finance involves providing financing and other services to support international trade transactions, such as letters of credit, trade finance loans, and foreign currency hedging. Trade finance is focused on facilitating international trade, whereas offshore banking is focused on managing and growing assets in a foreign country.</a:t>
            </a:r>
          </a:p>
          <a:p>
            <a:pPr lvl="0"/>
            <a:r>
              <a:rPr lang="en-US" dirty="0"/>
              <a:t>Offshore banking is often associated with financial privacy, tax benefits, and asset protection, which can make it attractive to high net worth individuals, multinational corporations, and other entities seeking to manage their wealth and assets in a favorable legal and regulatory environment. Offshore banking can also involve higher costs and regulatory risks compared to other types of international banking, and it may be subject to more scrutiny from regulators and law enforcement authorities.</a:t>
            </a:r>
          </a:p>
        </p:txBody>
      </p:sp>
    </p:spTree>
    <p:extLst>
      <p:ext uri="{BB962C8B-B14F-4D97-AF65-F5344CB8AC3E}">
        <p14:creationId xmlns:p14="http://schemas.microsoft.com/office/powerpoint/2010/main" val="30544294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n>
                  <a:solidFill>
                    <a:schemeClr val="tx1"/>
                  </a:solidFill>
                </a:ln>
                <a:solidFill>
                  <a:schemeClr val="accent6">
                    <a:lumMod val="75000"/>
                  </a:schemeClr>
                </a:solidFill>
              </a:rPr>
              <a:t>Features of off-shore banking in Bangladesh</a:t>
            </a:r>
          </a:p>
        </p:txBody>
      </p:sp>
      <p:sp>
        <p:nvSpPr>
          <p:cNvPr id="3" name="Text Placeholder 2"/>
          <p:cNvSpPr>
            <a:spLocks noGrp="1"/>
          </p:cNvSpPr>
          <p:nvPr>
            <p:ph type="body" idx="1"/>
          </p:nvPr>
        </p:nvSpPr>
        <p:spPr/>
        <p:txBody>
          <a:bodyPr>
            <a:normAutofit fontScale="70000" lnSpcReduction="20000"/>
          </a:bodyPr>
          <a:lstStyle/>
          <a:p>
            <a:pPr lvl="0"/>
            <a:r>
              <a:rPr lang="en-US" dirty="0"/>
              <a:t>Offshore banking refers to banking activities that are conducted outside the country of residence of the account holder. In Bangladesh, offshore banking is allowed, and some of the features of offshore banking in Bangladesh include:</a:t>
            </a:r>
          </a:p>
          <a:p>
            <a:pPr lvl="0"/>
            <a:r>
              <a:rPr lang="en-US" dirty="0"/>
              <a:t>Here are some features of off-shore banking in Bangladesh:</a:t>
            </a:r>
          </a:p>
          <a:p>
            <a:pPr lvl="1"/>
            <a:r>
              <a:rPr lang="en-US" b="1" dirty="0"/>
              <a:t>Tax benefits: </a:t>
            </a:r>
            <a:r>
              <a:rPr lang="en-US" dirty="0"/>
              <a:t>Offshore banking in Bangladesh offers tax benefits to account holders. The tax laws of Bangladesh provide incentives for offshore banking, including exemptions from taxes on foreign currency transactions.</a:t>
            </a:r>
          </a:p>
          <a:p>
            <a:pPr lvl="1"/>
            <a:r>
              <a:rPr lang="en-US" b="1" dirty="0"/>
              <a:t>Confidentiality: </a:t>
            </a:r>
            <a:r>
              <a:rPr lang="en-US" dirty="0"/>
              <a:t>Offshore banking in Bangladesh provides a high degree of confidentiality and privacy for account holders. Banks are required to maintain strict confidentiality and are prohibited from disclosing information about their clients unless required by law.</a:t>
            </a:r>
          </a:p>
          <a:p>
            <a:pPr lvl="1"/>
            <a:r>
              <a:rPr lang="en-US" b="1" dirty="0"/>
              <a:t>Currency diversification: </a:t>
            </a:r>
            <a:r>
              <a:rPr lang="en-US" dirty="0"/>
              <a:t>Offshore banking in Bangladesh allows for currency diversification, enabling account holders to hold deposits in different currencies and protect against currency fluctuations.</a:t>
            </a:r>
          </a:p>
          <a:p>
            <a:pPr lvl="1"/>
            <a:r>
              <a:rPr lang="en-US" b="1" dirty="0"/>
              <a:t>Investment opportunities: </a:t>
            </a:r>
            <a:r>
              <a:rPr lang="en-US" dirty="0"/>
              <a:t>Offshore banking in Bangladesh provides access to a wide range of investment opportunities, including stocks, bonds, and mutual funds.</a:t>
            </a:r>
          </a:p>
          <a:p>
            <a:pPr lvl="1"/>
            <a:r>
              <a:rPr lang="en-US" b="1" dirty="0"/>
              <a:t>Global access: </a:t>
            </a:r>
            <a:r>
              <a:rPr lang="en-US" dirty="0"/>
              <a:t>Offshore banking in Bangladesh provides global access to funds and facilitates international transactions. This allows account holders to conduct business and engage in transactions in different countries and currencies.</a:t>
            </a:r>
          </a:p>
          <a:p>
            <a:pPr lvl="1"/>
            <a:r>
              <a:rPr lang="en-US" b="1" dirty="0"/>
              <a:t>Flexibility: </a:t>
            </a:r>
            <a:r>
              <a:rPr lang="en-US" dirty="0"/>
              <a:t>Offshore banking in Bangladesh offers flexibility in terms of account opening and management, with lower minimum deposit requirements compared to onshore banking. Offshore banks may also offer a range of banking services, such as online banking, credit facilities, and wealth management services.</a:t>
            </a:r>
          </a:p>
        </p:txBody>
      </p:sp>
    </p:spTree>
    <p:extLst>
      <p:ext uri="{BB962C8B-B14F-4D97-AF65-F5344CB8AC3E}">
        <p14:creationId xmlns:p14="http://schemas.microsoft.com/office/powerpoint/2010/main" val="374721610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0539"/>
          </a:xfrm>
        </p:spPr>
        <p:txBody>
          <a:bodyPr>
            <a:normAutofit fontScale="90000"/>
          </a:bodyPr>
          <a:lstStyle/>
          <a:p>
            <a:r>
              <a:rPr lang="en-US" dirty="0">
                <a:ln>
                  <a:solidFill>
                    <a:schemeClr val="tx1"/>
                  </a:solidFill>
                </a:ln>
                <a:solidFill>
                  <a:schemeClr val="accent6">
                    <a:lumMod val="75000"/>
                  </a:schemeClr>
                </a:solidFill>
              </a:rPr>
              <a:t>What is Financial Engineering </a:t>
            </a:r>
            <a:r>
              <a:rPr lang="en-US" sz="2000" dirty="0" smtClean="0">
                <a:ln>
                  <a:solidFill>
                    <a:schemeClr val="tx1"/>
                  </a:solidFill>
                </a:ln>
                <a:solidFill>
                  <a:schemeClr val="accent6">
                    <a:lumMod val="75000"/>
                  </a:schemeClr>
                </a:solidFill>
              </a:rPr>
              <a:t>(Oct 2023) (Nov,2022</a:t>
            </a:r>
            <a:r>
              <a:rPr lang="en-US" sz="2000" dirty="0">
                <a:ln>
                  <a:solidFill>
                    <a:schemeClr val="tx1"/>
                  </a:solidFill>
                </a:ln>
                <a:solidFill>
                  <a:schemeClr val="accent6">
                    <a:lumMod val="75000"/>
                  </a:schemeClr>
                </a:solidFill>
              </a:rPr>
              <a:t>) (May,2022) (Oct’2019) (May 2023)</a:t>
            </a:r>
          </a:p>
        </p:txBody>
      </p:sp>
      <p:sp>
        <p:nvSpPr>
          <p:cNvPr id="3" name="Text Placeholder 2"/>
          <p:cNvSpPr>
            <a:spLocks noGrp="1"/>
          </p:cNvSpPr>
          <p:nvPr>
            <p:ph type="body" idx="1"/>
          </p:nvPr>
        </p:nvSpPr>
        <p:spPr>
          <a:xfrm>
            <a:off x="510363" y="1052623"/>
            <a:ext cx="11281144" cy="5645889"/>
          </a:xfrm>
        </p:spPr>
        <p:txBody>
          <a:bodyPr>
            <a:normAutofit fontScale="70000" lnSpcReduction="20000"/>
          </a:bodyPr>
          <a:lstStyle/>
          <a:p>
            <a:pPr lvl="0"/>
            <a:r>
              <a:rPr lang="en-US" dirty="0"/>
              <a:t>Financial engineering is the process of creating new financial products, techniques, and systems through the use of mathematical and quantitative methods. The goal of financial engineering is to design financial products that meet the specific needs of investors and financial institutions, and to create more efficient and effective ways of managing financial risk.</a:t>
            </a:r>
          </a:p>
          <a:p>
            <a:pPr lvl="0"/>
            <a:r>
              <a:rPr lang="en-US" dirty="0"/>
              <a:t>Financial engineering involves a range of techniques, including mathematical modeling, computer programming, and statistical analysis. Financial engineers use these tools to create complex financial products and trading strategies, such as derivatives, structured products, and algorithmic trading systems.</a:t>
            </a:r>
          </a:p>
          <a:p>
            <a:pPr lvl="0"/>
            <a:r>
              <a:rPr lang="en-US" b="1" dirty="0"/>
              <a:t>Advantages of financial engineering include:</a:t>
            </a:r>
          </a:p>
          <a:p>
            <a:pPr lvl="1"/>
            <a:r>
              <a:rPr lang="en-US" dirty="0"/>
              <a:t>Customization: Financial engineering allows financial institutions to create customized products and services that meet the specific needs of their clients.</a:t>
            </a:r>
          </a:p>
          <a:p>
            <a:pPr lvl="1"/>
            <a:r>
              <a:rPr lang="en-US" dirty="0"/>
              <a:t>Risk management: Financial engineering can help institutions manage financial risk by creating new ways to hedge against market volatility and other sources of risk.</a:t>
            </a:r>
          </a:p>
          <a:p>
            <a:pPr lvl="1"/>
            <a:r>
              <a:rPr lang="en-US" dirty="0"/>
              <a:t>Innovation: Financial engineering can foster innovation in financial markets, leading to new products and trading strategies that can benefit investors and institutions.</a:t>
            </a:r>
          </a:p>
          <a:p>
            <a:pPr lvl="1"/>
            <a:r>
              <a:rPr lang="en-US" dirty="0"/>
              <a:t>Efficiency: Financial engineering can create more efficient financial markets by streamlining trading and settlement processes, reducing transaction costs, and improving market liquidity.</a:t>
            </a:r>
          </a:p>
          <a:p>
            <a:pPr lvl="0"/>
            <a:r>
              <a:rPr lang="en-US" b="1" dirty="0"/>
              <a:t>However, financial engineering can also pose risks, including:</a:t>
            </a:r>
          </a:p>
          <a:p>
            <a:pPr lvl="1"/>
            <a:r>
              <a:rPr lang="en-US" dirty="0"/>
              <a:t>Complexity: Financial products and strategies created through financial engineering can be highly complex, making it difficult for investors to understand the risks involved.</a:t>
            </a:r>
          </a:p>
          <a:p>
            <a:pPr lvl="1"/>
            <a:r>
              <a:rPr lang="en-US" dirty="0"/>
              <a:t>Systemic risk: The use of financial engineering can create systemic risks in financial markets if a large number of investors and institutions are exposed to the same types of risks.</a:t>
            </a:r>
          </a:p>
          <a:p>
            <a:pPr lvl="1"/>
            <a:r>
              <a:rPr lang="en-US" dirty="0"/>
              <a:t>Counterparty risk: Financial engineering can increase counterparty risk, which is the risk that one party to a transaction may default on its obligations.</a:t>
            </a:r>
          </a:p>
          <a:p>
            <a:pPr lvl="1"/>
            <a:r>
              <a:rPr lang="en-US" dirty="0"/>
              <a:t>Regulatory challenges: The use of financial engineering can create challenges for regulators who must oversee and monitor these products and strategies to ensure they comply with relevant laws and regulations.</a:t>
            </a:r>
          </a:p>
        </p:txBody>
      </p:sp>
    </p:spTree>
    <p:extLst>
      <p:ext uri="{BB962C8B-B14F-4D97-AF65-F5344CB8AC3E}">
        <p14:creationId xmlns:p14="http://schemas.microsoft.com/office/powerpoint/2010/main" val="87048518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n>
                  <a:solidFill>
                    <a:schemeClr val="tx1"/>
                  </a:solidFill>
                </a:ln>
                <a:solidFill>
                  <a:schemeClr val="accent6">
                    <a:lumMod val="75000"/>
                  </a:schemeClr>
                </a:solidFill>
              </a:rPr>
              <a:t>What are the advantages and disadvantages of International Trade? </a:t>
            </a:r>
            <a:r>
              <a:rPr lang="en-US" sz="2000" dirty="0">
                <a:ln>
                  <a:solidFill>
                    <a:schemeClr val="tx1"/>
                  </a:solidFill>
                </a:ln>
                <a:solidFill>
                  <a:schemeClr val="accent6">
                    <a:lumMod val="75000"/>
                  </a:schemeClr>
                </a:solidFill>
              </a:rPr>
              <a:t>(Oct, 2018) (April, 2018)</a:t>
            </a:r>
          </a:p>
        </p:txBody>
      </p:sp>
      <p:sp>
        <p:nvSpPr>
          <p:cNvPr id="3" name="Text Placeholder 2"/>
          <p:cNvSpPr>
            <a:spLocks noGrp="1"/>
          </p:cNvSpPr>
          <p:nvPr>
            <p:ph type="body" idx="1"/>
          </p:nvPr>
        </p:nvSpPr>
        <p:spPr/>
        <p:txBody>
          <a:bodyPr>
            <a:normAutofit fontScale="92500" lnSpcReduction="20000"/>
          </a:bodyPr>
          <a:lstStyle/>
          <a:p>
            <a:pPr lvl="0"/>
            <a:r>
              <a:rPr lang="en-US" b="1" dirty="0"/>
              <a:t>Advantages:</a:t>
            </a:r>
          </a:p>
          <a:p>
            <a:pPr lvl="1"/>
            <a:r>
              <a:rPr lang="en-US" b="1" dirty="0"/>
              <a:t>Increased economic growth: </a:t>
            </a:r>
            <a:r>
              <a:rPr lang="en-US" dirty="0"/>
              <a:t>International trade allows countries to access larger markets and to specialize in producing goods and services that they have a comparative advantage in, leading to increased productivity and economic growth.</a:t>
            </a:r>
          </a:p>
          <a:p>
            <a:pPr lvl="1"/>
            <a:r>
              <a:rPr lang="en-US" b="1" dirty="0"/>
              <a:t>Access to a greater variety of goods and services: </a:t>
            </a:r>
            <a:r>
              <a:rPr lang="en-US" dirty="0"/>
              <a:t>International trade allows consumers to access a wider range of products and services at lower prices, enhancing their welfare.</a:t>
            </a:r>
          </a:p>
          <a:p>
            <a:pPr lvl="1"/>
            <a:r>
              <a:rPr lang="en-US" b="1" dirty="0"/>
              <a:t>Increased competition: </a:t>
            </a:r>
            <a:r>
              <a:rPr lang="en-US" dirty="0"/>
              <a:t>International trade can promote competition, leading to innovation, better quality products, and lower prices.</a:t>
            </a:r>
          </a:p>
          <a:p>
            <a:pPr lvl="1"/>
            <a:r>
              <a:rPr lang="en-US" b="1" dirty="0"/>
              <a:t>Greater efficiency: </a:t>
            </a:r>
            <a:r>
              <a:rPr lang="en-US" dirty="0"/>
              <a:t>International trade allows countries to produce goods and services more efficiently by taking advantage of economies of scale and specialization.</a:t>
            </a:r>
          </a:p>
          <a:p>
            <a:pPr lvl="1"/>
            <a:r>
              <a:rPr lang="en-US" b="1" dirty="0"/>
              <a:t>Increased employment opportunities: </a:t>
            </a:r>
            <a:r>
              <a:rPr lang="en-US" dirty="0"/>
              <a:t>International trade can create new employment opportunities as businesses expand their operations and enter new markets.</a:t>
            </a:r>
          </a:p>
        </p:txBody>
      </p:sp>
    </p:spTree>
    <p:extLst>
      <p:ext uri="{BB962C8B-B14F-4D97-AF65-F5344CB8AC3E}">
        <p14:creationId xmlns:p14="http://schemas.microsoft.com/office/powerpoint/2010/main" val="81434976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276320"/>
          </a:xfrm>
        </p:spPr>
        <p:txBody>
          <a:bodyPr>
            <a:normAutofit fontScale="90000"/>
          </a:bodyPr>
          <a:lstStyle/>
          <a:p>
            <a:r>
              <a:rPr lang="en-US" dirty="0">
                <a:ln>
                  <a:solidFill>
                    <a:schemeClr val="tx1"/>
                  </a:solidFill>
                </a:ln>
                <a:solidFill>
                  <a:schemeClr val="accent6">
                    <a:lumMod val="75000"/>
                  </a:schemeClr>
                </a:solidFill>
              </a:rPr>
              <a:t>Questions of Previous Years</a:t>
            </a:r>
          </a:p>
        </p:txBody>
      </p:sp>
      <p:sp>
        <p:nvSpPr>
          <p:cNvPr id="3" name="Text Placeholder 2"/>
          <p:cNvSpPr>
            <a:spLocks noGrp="1"/>
          </p:cNvSpPr>
          <p:nvPr>
            <p:ph type="body" idx="1"/>
          </p:nvPr>
        </p:nvSpPr>
        <p:spPr>
          <a:xfrm>
            <a:off x="838200" y="805218"/>
            <a:ext cx="10515600" cy="5638112"/>
          </a:xfrm>
        </p:spPr>
        <p:txBody>
          <a:bodyPr>
            <a:normAutofit fontScale="70000" lnSpcReduction="20000"/>
          </a:bodyPr>
          <a:lstStyle/>
          <a:p>
            <a:pPr lvl="1"/>
            <a:r>
              <a:rPr lang="en-US" dirty="0"/>
              <a:t>Define the approach of Islamic Financial System. (Nov,2022</a:t>
            </a:r>
            <a:r>
              <a:rPr lang="en-US" dirty="0" smtClean="0"/>
              <a:t>)(Oct 2023)</a:t>
            </a:r>
            <a:endParaRPr lang="en-US" dirty="0"/>
          </a:p>
          <a:p>
            <a:pPr lvl="1"/>
            <a:r>
              <a:rPr lang="en-US" dirty="0"/>
              <a:t>Distinguish between International financial system and International monetary system. (2016)</a:t>
            </a:r>
          </a:p>
          <a:p>
            <a:pPr lvl="1"/>
            <a:r>
              <a:rPr lang="en-US" dirty="0"/>
              <a:t>What is International Financial Market? Discuss components of international financial market. (Nov,2022) (May 2023)</a:t>
            </a:r>
          </a:p>
          <a:p>
            <a:pPr lvl="1"/>
            <a:r>
              <a:rPr lang="en-US" dirty="0"/>
              <a:t>Does Islamic economics support international financial market? (Nov,2022</a:t>
            </a:r>
            <a:r>
              <a:rPr lang="en-US" dirty="0" smtClean="0"/>
              <a:t>) (Oct 2023)</a:t>
            </a:r>
            <a:endParaRPr lang="en-US" dirty="0"/>
          </a:p>
          <a:p>
            <a:pPr lvl="1"/>
            <a:r>
              <a:rPr lang="en-US" dirty="0"/>
              <a:t>What do you mean by International Financial Market? </a:t>
            </a:r>
            <a:r>
              <a:rPr lang="en-US" dirty="0" smtClean="0"/>
              <a:t>(Nov 2023) (Oct,2021</a:t>
            </a:r>
            <a:r>
              <a:rPr lang="en-US" dirty="0"/>
              <a:t>)</a:t>
            </a:r>
          </a:p>
          <a:p>
            <a:pPr lvl="1"/>
            <a:r>
              <a:rPr lang="en-US" dirty="0"/>
              <a:t>What are the instruments of international financial market? (Oct,2021)</a:t>
            </a:r>
          </a:p>
          <a:p>
            <a:pPr lvl="1"/>
            <a:r>
              <a:rPr lang="en-US" dirty="0"/>
              <a:t>Does Islamic Economics support international financial market? (Oct,2021)</a:t>
            </a:r>
          </a:p>
          <a:p>
            <a:pPr lvl="1"/>
            <a:r>
              <a:rPr lang="en-US" dirty="0"/>
              <a:t>What do you mean by international financial market? (April,2019)</a:t>
            </a:r>
          </a:p>
          <a:p>
            <a:pPr lvl="1"/>
            <a:r>
              <a:rPr lang="en-US" dirty="0"/>
              <a:t>What are the instruments of international financial market? (April,2019)</a:t>
            </a:r>
          </a:p>
          <a:p>
            <a:pPr lvl="1"/>
            <a:r>
              <a:rPr lang="en-US" dirty="0"/>
              <a:t>Does Islamic economics support international financial market? (April,2019)</a:t>
            </a:r>
          </a:p>
          <a:p>
            <a:pPr lvl="1"/>
            <a:r>
              <a:rPr lang="en-US" dirty="0"/>
              <a:t>What do you mean by International financial market? Name and define at least three international financial markets.(2016</a:t>
            </a:r>
            <a:r>
              <a:rPr lang="en-US" dirty="0" smtClean="0"/>
              <a:t>)</a:t>
            </a:r>
          </a:p>
          <a:p>
            <a:pPr lvl="1"/>
            <a:r>
              <a:rPr lang="en-US" dirty="0"/>
              <a:t>Describe the functions of Treasury (April </a:t>
            </a:r>
            <a:r>
              <a:rPr lang="en-US" dirty="0" smtClean="0"/>
              <a:t>2024)</a:t>
            </a:r>
            <a:endParaRPr lang="en-US" dirty="0"/>
          </a:p>
          <a:p>
            <a:pPr lvl="1"/>
            <a:r>
              <a:rPr lang="en-US" dirty="0"/>
              <a:t>What are Financial Derivatives? Briefly describe different types of derivatives. </a:t>
            </a:r>
            <a:r>
              <a:rPr lang="en-US" dirty="0" smtClean="0"/>
              <a:t>(Oct 2023) (Nov,2022</a:t>
            </a:r>
            <a:r>
              <a:rPr lang="en-US" dirty="0"/>
              <a:t>)</a:t>
            </a:r>
          </a:p>
          <a:p>
            <a:pPr lvl="1"/>
            <a:r>
              <a:rPr lang="en-US" dirty="0"/>
              <a:t>What are Financial Derivatives? Explain. (Oct,2021)</a:t>
            </a:r>
          </a:p>
          <a:p>
            <a:pPr lvl="1"/>
            <a:r>
              <a:rPr lang="en-US" dirty="0"/>
              <a:t>What are Derivatives? What is the difference between forward and future? (April,2019)</a:t>
            </a:r>
          </a:p>
          <a:p>
            <a:pPr lvl="1"/>
            <a:r>
              <a:rPr lang="en-US" dirty="0"/>
              <a:t>What is Off-Shore Banking? (Nov,2022)</a:t>
            </a:r>
          </a:p>
          <a:p>
            <a:pPr lvl="1"/>
            <a:r>
              <a:rPr lang="en-US" dirty="0"/>
              <a:t>Define Off-shore banking. Describe the advantages and disadvantages of off-shore banking. (April, 2018)</a:t>
            </a:r>
          </a:p>
          <a:p>
            <a:pPr lvl="1"/>
            <a:r>
              <a:rPr lang="en-US" dirty="0"/>
              <a:t>What is Off-Shore Banking? How come it is different from other types of international banking? (Oct, 2017)</a:t>
            </a:r>
          </a:p>
          <a:p>
            <a:pPr lvl="1"/>
            <a:r>
              <a:rPr lang="en-US" dirty="0"/>
              <a:t>Financial Engineering </a:t>
            </a:r>
            <a:r>
              <a:rPr lang="en-US" dirty="0" smtClean="0"/>
              <a:t>(Oct 2023)(Nov,2022</a:t>
            </a:r>
            <a:r>
              <a:rPr lang="en-US" dirty="0"/>
              <a:t>) (May,2022)</a:t>
            </a:r>
          </a:p>
          <a:p>
            <a:pPr lvl="1"/>
            <a:r>
              <a:rPr lang="en-US" dirty="0"/>
              <a:t>What is financial Engineering? Differentiate between futures and options markets.(2016</a:t>
            </a:r>
          </a:p>
          <a:p>
            <a:pPr lvl="1"/>
            <a:r>
              <a:rPr lang="en-US" dirty="0"/>
              <a:t>Short Note on Financial Engineering (Oct’2019) (May 2023)</a:t>
            </a:r>
          </a:p>
          <a:p>
            <a:pPr lvl="0"/>
            <a:endParaRPr lang="en-US" dirty="0"/>
          </a:p>
        </p:txBody>
      </p:sp>
    </p:spTree>
    <p:extLst>
      <p:ext uri="{BB962C8B-B14F-4D97-AF65-F5344CB8AC3E}">
        <p14:creationId xmlns:p14="http://schemas.microsoft.com/office/powerpoint/2010/main" val="96592095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5543" y="2774503"/>
            <a:ext cx="7260771" cy="2977368"/>
          </a:xfrm>
          <a:solidFill>
            <a:srgbClr val="00B050">
              <a:alpha val="40000"/>
            </a:srgbClr>
          </a:solidFill>
        </p:spPr>
        <p:txBody>
          <a:bodyPr>
            <a:noAutofit/>
          </a:bodyPr>
          <a:lstStyle/>
          <a:p>
            <a:pPr algn="r"/>
            <a:r>
              <a:rPr lang="en-US" sz="2800" b="1"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Syllabus: </a:t>
            </a:r>
            <a:r>
              <a:rPr lang="en-US" sz="2800"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 Advance Payment, Open A/C, Documentary Collection &amp; Documentary Credit, Consignment Sale, Islamic View point of International Trade Payment Methods, Cross Border Fund Transfer Tools, cheque, TC, Drafts, TT, SWIFT &amp; Other Forms of Electronic Fund Transfer Tools</a:t>
            </a:r>
            <a:r>
              <a:rPr lang="en-US" sz="2800" cap="small" dirty="0">
                <a:solidFill>
                  <a:srgbClr val="3C6A8E"/>
                </a:solidFill>
                <a:effectLst>
                  <a:outerShdw blurRad="38100" dist="38100" dir="2700000" algn="tl">
                    <a:srgbClr val="000000">
                      <a:alpha val="43137"/>
                    </a:srgbClr>
                  </a:outerShdw>
                </a:effectLst>
                <a:latin typeface="Cambria" panose="02040503050406030204" pitchFamily="18" charset="0"/>
              </a:rPr>
              <a:t>.</a:t>
            </a:r>
          </a:p>
        </p:txBody>
      </p:sp>
      <p:sp>
        <p:nvSpPr>
          <p:cNvPr id="3" name="TextBox 2"/>
          <p:cNvSpPr txBox="1"/>
          <p:nvPr/>
        </p:nvSpPr>
        <p:spPr>
          <a:xfrm>
            <a:off x="3587262" y="1468315"/>
            <a:ext cx="8132884" cy="1323439"/>
          </a:xfrm>
          <a:prstGeom prst="rect">
            <a:avLst/>
          </a:prstGeom>
          <a:noFill/>
        </p:spPr>
        <p:txBody>
          <a:bodyPr wrap="square" rtlCol="0">
            <a:spAutoFit/>
          </a:bodyPr>
          <a:lstStyle/>
          <a:p>
            <a:pPr lvl="0" algn="r"/>
            <a:r>
              <a:rPr kumimoji="0" lang="en-US" sz="4000" b="0" i="0" u="none" strike="noStrike" kern="1200" cap="small" spc="0" normalizeH="0" baseline="0" noProof="0" dirty="0">
                <a:ln w="19050">
                  <a:solidFill>
                    <a:schemeClr val="tx1"/>
                  </a:solidFill>
                </a:ln>
                <a:solidFill>
                  <a:schemeClr val="accent6">
                    <a:lumMod val="75000"/>
                  </a:schemeClr>
                </a:solidFill>
                <a:effectLst>
                  <a:outerShdw blurRad="38100" dist="38100" dir="2700000" algn="tl">
                    <a:srgbClr val="000000">
                      <a:alpha val="43137"/>
                    </a:srgbClr>
                  </a:outerShdw>
                </a:effectLst>
                <a:uLnTx/>
                <a:uFillTx/>
                <a:latin typeface="Cambria" panose="02040503050406030204" pitchFamily="18" charset="0"/>
              </a:rPr>
              <a:t>Chapter – 03</a:t>
            </a:r>
            <a:r>
              <a:rPr lang="en-US" sz="4000" cap="small" dirty="0">
                <a:ln w="19050">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 International </a:t>
            </a:r>
          </a:p>
          <a:p>
            <a:pPr lvl="0" algn="r"/>
            <a:r>
              <a:rPr lang="en-US" sz="4000" cap="small" dirty="0">
                <a:ln w="19050">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Trade Payment Methods</a:t>
            </a:r>
            <a:endParaRPr kumimoji="0" lang="en-US" sz="4000" b="0" i="0" u="none" strike="noStrike" kern="1200" cap="none" spc="0" normalizeH="0" baseline="0" noProof="0" dirty="0">
              <a:ln w="19050">
                <a:solidFill>
                  <a:schemeClr val="tx1"/>
                </a:solidFill>
              </a:ln>
              <a:solidFill>
                <a:schemeClr val="accent6">
                  <a:lumMod val="75000"/>
                </a:schemeClr>
              </a:solidFill>
              <a:effectLst/>
              <a:uLnTx/>
              <a:uFillTx/>
              <a:latin typeface="Candara" panose="020E0502030303020204"/>
            </a:endParaRPr>
          </a:p>
        </p:txBody>
      </p:sp>
    </p:spTree>
    <p:extLst>
      <p:ext uri="{BB962C8B-B14F-4D97-AF65-F5344CB8AC3E}">
        <p14:creationId xmlns:p14="http://schemas.microsoft.com/office/powerpoint/2010/main" val="3528722157"/>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9465"/>
            <a:ext cx="10515600" cy="1325563"/>
          </a:xfrm>
        </p:spPr>
        <p:txBody>
          <a:bodyPr>
            <a:noAutofit/>
          </a:bodyPr>
          <a:lstStyle/>
          <a:p>
            <a:r>
              <a:rPr lang="en-US" sz="2800" dirty="0">
                <a:ln>
                  <a:solidFill>
                    <a:schemeClr val="tx1"/>
                  </a:solidFill>
                </a:ln>
                <a:solidFill>
                  <a:schemeClr val="accent6">
                    <a:lumMod val="75000"/>
                  </a:schemeClr>
                </a:solidFill>
              </a:rPr>
              <a:t>Discuss the following trade payment methods, its advantages and disadvantages considering importers and exporters: i) Payment in Advance ii) Documentary Credit iii) Documentary Collection iv) Open Account </a:t>
            </a:r>
            <a:r>
              <a:rPr lang="en-US" sz="2000" dirty="0">
                <a:ln>
                  <a:solidFill>
                    <a:schemeClr val="tx1"/>
                  </a:solidFill>
                </a:ln>
                <a:solidFill>
                  <a:schemeClr val="accent6">
                    <a:lumMod val="75000"/>
                  </a:schemeClr>
                </a:solidFill>
              </a:rPr>
              <a:t>(May,2022) (April,2020) (Oct’2019) (Oct, 2018</a:t>
            </a:r>
            <a:r>
              <a:rPr lang="en-US" sz="2000" dirty="0" smtClean="0">
                <a:ln>
                  <a:solidFill>
                    <a:schemeClr val="tx1"/>
                  </a:solidFill>
                </a:ln>
                <a:solidFill>
                  <a:schemeClr val="accent6">
                    <a:lumMod val="75000"/>
                  </a:schemeClr>
                </a:solidFill>
              </a:rPr>
              <a:t>) </a:t>
            </a:r>
            <a:r>
              <a:rPr lang="en-US" sz="2000" dirty="0" smtClean="0">
                <a:ln>
                  <a:solidFill>
                    <a:schemeClr val="tx1"/>
                  </a:solidFill>
                </a:ln>
                <a:solidFill>
                  <a:srgbClr val="FF0000"/>
                </a:solidFill>
              </a:rPr>
              <a:t>(April 2024)</a:t>
            </a:r>
            <a:endParaRPr lang="en-US" sz="2000" dirty="0">
              <a:ln>
                <a:solidFill>
                  <a:schemeClr val="tx1"/>
                </a:solidFill>
              </a:ln>
              <a:solidFill>
                <a:srgbClr val="FF0000"/>
              </a:solidFill>
            </a:endParaRPr>
          </a:p>
        </p:txBody>
      </p:sp>
      <p:sp>
        <p:nvSpPr>
          <p:cNvPr id="3" name="Text Placeholder 2"/>
          <p:cNvSpPr>
            <a:spLocks noGrp="1"/>
          </p:cNvSpPr>
          <p:nvPr>
            <p:ph sz="half" idx="1"/>
          </p:nvPr>
        </p:nvSpPr>
        <p:spPr>
          <a:xfrm>
            <a:off x="838200" y="1446664"/>
            <a:ext cx="5181600" cy="5186148"/>
          </a:xfrm>
        </p:spPr>
        <p:txBody>
          <a:bodyPr>
            <a:normAutofit fontScale="85000" lnSpcReduction="10000"/>
          </a:bodyPr>
          <a:lstStyle/>
          <a:p>
            <a:pPr lvl="1"/>
            <a:r>
              <a:rPr lang="en-US" b="1" dirty="0"/>
              <a:t>Cash in Advance/Payment in Advance: </a:t>
            </a:r>
            <a:endParaRPr lang="en-US" b="1" dirty="0" smtClean="0"/>
          </a:p>
          <a:p>
            <a:pPr marL="457200" lvl="1" indent="0">
              <a:buNone/>
            </a:pPr>
            <a:r>
              <a:rPr lang="en-US" dirty="0" smtClean="0"/>
              <a:t>In </a:t>
            </a:r>
            <a:r>
              <a:rPr lang="en-US" dirty="0"/>
              <a:t>this method, the importer pays the exporter in advance for the goods to be delivered. This payment is made before the goods are shipped. </a:t>
            </a:r>
            <a:endParaRPr lang="en-US" dirty="0" smtClean="0"/>
          </a:p>
          <a:p>
            <a:pPr marL="457200" lvl="1" indent="0">
              <a:buNone/>
            </a:pPr>
            <a:r>
              <a:rPr lang="en-US" dirty="0" smtClean="0"/>
              <a:t>The </a:t>
            </a:r>
            <a:r>
              <a:rPr lang="en-US" dirty="0"/>
              <a:t>advantages of this method for the exporter are that they receive payment upfront, which reduces the risk of non-payment. For the importer, the advantage is that they can be assured that the goods will be shipped as the exporter already has the payment. </a:t>
            </a:r>
            <a:endParaRPr lang="en-US" dirty="0" smtClean="0"/>
          </a:p>
          <a:p>
            <a:pPr marL="457200" lvl="1" indent="0">
              <a:buNone/>
            </a:pPr>
            <a:r>
              <a:rPr lang="en-US" dirty="0" smtClean="0"/>
              <a:t>The </a:t>
            </a:r>
            <a:r>
              <a:rPr lang="en-US" dirty="0"/>
              <a:t>disadvantage for the exporter is that this payment method may not be acceptable to some buyers as it requires them to pay upfront. For the importer, the disadvantage is that they take the risk of paying upfront, and if the goods are not shipped, they may not be able to recover the payment</a:t>
            </a:r>
            <a:r>
              <a:rPr lang="en-US" dirty="0" smtClean="0"/>
              <a:t>.</a:t>
            </a:r>
            <a:endParaRPr lang="en-US" dirty="0"/>
          </a:p>
        </p:txBody>
      </p:sp>
      <p:sp>
        <p:nvSpPr>
          <p:cNvPr id="4" name="Content Placeholder 3"/>
          <p:cNvSpPr>
            <a:spLocks noGrp="1"/>
          </p:cNvSpPr>
          <p:nvPr>
            <p:ph sz="half" idx="2"/>
          </p:nvPr>
        </p:nvSpPr>
        <p:spPr>
          <a:xfrm>
            <a:off x="6172200" y="1419367"/>
            <a:ext cx="5181600" cy="5158854"/>
          </a:xfrm>
        </p:spPr>
        <p:txBody>
          <a:bodyPr>
            <a:normAutofit fontScale="85000" lnSpcReduction="10000"/>
          </a:bodyPr>
          <a:lstStyle/>
          <a:p>
            <a:pPr marL="228600" lvl="1">
              <a:spcBef>
                <a:spcPts val="1000"/>
              </a:spcBef>
            </a:pPr>
            <a:r>
              <a:rPr lang="en-US" b="1" dirty="0"/>
              <a:t>Letter of Credit: </a:t>
            </a:r>
            <a:endParaRPr lang="en-US" b="1" dirty="0" smtClean="0"/>
          </a:p>
          <a:p>
            <a:pPr marL="0" lvl="1" indent="0">
              <a:spcBef>
                <a:spcPts val="1000"/>
              </a:spcBef>
              <a:buNone/>
            </a:pPr>
            <a:r>
              <a:rPr lang="en-US" dirty="0" smtClean="0"/>
              <a:t>A </a:t>
            </a:r>
            <a:r>
              <a:rPr lang="en-US" dirty="0"/>
              <a:t>letter of credit (LC) is a document issued by a bank, guaranteeing payment to the exporter on behalf of the importer. The importer's bank issues the LC, which specifies the terms and conditions under which payment will be made. </a:t>
            </a:r>
            <a:endParaRPr lang="en-US" dirty="0" smtClean="0"/>
          </a:p>
          <a:p>
            <a:pPr marL="0" lvl="1" indent="0">
              <a:spcBef>
                <a:spcPts val="1000"/>
              </a:spcBef>
              <a:buNone/>
            </a:pPr>
            <a:r>
              <a:rPr lang="en-US" dirty="0" smtClean="0"/>
              <a:t>The </a:t>
            </a:r>
            <a:r>
              <a:rPr lang="en-US" dirty="0"/>
              <a:t>advantage for the exporter is that they are assured of payment as long as they meet the conditions specified in the LC. For the importer, the advantage is that they can be assured that the goods will be delivered before payment is made</a:t>
            </a:r>
            <a:r>
              <a:rPr lang="en-US" dirty="0" smtClean="0"/>
              <a:t>.</a:t>
            </a:r>
          </a:p>
          <a:p>
            <a:pPr marL="0" lvl="1" indent="0">
              <a:spcBef>
                <a:spcPts val="1000"/>
              </a:spcBef>
              <a:buNone/>
            </a:pPr>
            <a:r>
              <a:rPr lang="en-US" dirty="0" smtClean="0"/>
              <a:t> </a:t>
            </a:r>
            <a:r>
              <a:rPr lang="en-US" dirty="0"/>
              <a:t>The disadvantage for the exporter is that LCs can be complicated and costly to set up, and there is always a risk that the importer's bank may not honor the LC. For the importer, the disadvantage is that they may have to pay bank fees and other charges associated with the LC</a:t>
            </a:r>
            <a:r>
              <a:rPr lang="en-US" dirty="0" smtClean="0"/>
              <a:t>.</a:t>
            </a:r>
            <a:endParaRPr lang="en-US" dirty="0"/>
          </a:p>
        </p:txBody>
      </p:sp>
    </p:spTree>
    <p:extLst>
      <p:ext uri="{BB962C8B-B14F-4D97-AF65-F5344CB8AC3E}">
        <p14:creationId xmlns:p14="http://schemas.microsoft.com/office/powerpoint/2010/main" val="1635219162"/>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err="1">
                <a:ln>
                  <a:solidFill>
                    <a:schemeClr val="tx1"/>
                  </a:solidFill>
                </a:ln>
                <a:solidFill>
                  <a:schemeClr val="accent6">
                    <a:lumMod val="75000"/>
                  </a:schemeClr>
                </a:solidFill>
              </a:rPr>
              <a:t>Contd</a:t>
            </a:r>
            <a:r>
              <a:rPr lang="en-US" sz="2800" dirty="0">
                <a:ln>
                  <a:solidFill>
                    <a:schemeClr val="tx1"/>
                  </a:solidFill>
                </a:ln>
                <a:solidFill>
                  <a:schemeClr val="accent6">
                    <a:lumMod val="75000"/>
                  </a:schemeClr>
                </a:solidFill>
              </a:rPr>
              <a:t>….</a:t>
            </a:r>
            <a:endParaRPr lang="en-US" sz="2000" dirty="0">
              <a:ln>
                <a:solidFill>
                  <a:schemeClr val="tx1"/>
                </a:solidFill>
              </a:ln>
              <a:solidFill>
                <a:schemeClr val="accent6">
                  <a:lumMod val="75000"/>
                </a:schemeClr>
              </a:solidFill>
            </a:endParaRPr>
          </a:p>
        </p:txBody>
      </p:sp>
      <p:sp>
        <p:nvSpPr>
          <p:cNvPr id="3" name="Text Placeholder 2"/>
          <p:cNvSpPr>
            <a:spLocks noGrp="1"/>
          </p:cNvSpPr>
          <p:nvPr>
            <p:ph sz="half" idx="1"/>
          </p:nvPr>
        </p:nvSpPr>
        <p:spPr>
          <a:xfrm>
            <a:off x="838200" y="1378424"/>
            <a:ext cx="5181600" cy="4995080"/>
          </a:xfrm>
        </p:spPr>
        <p:txBody>
          <a:bodyPr>
            <a:normAutofit fontScale="92500" lnSpcReduction="20000"/>
          </a:bodyPr>
          <a:lstStyle/>
          <a:p>
            <a:pPr lvl="1"/>
            <a:r>
              <a:rPr lang="en-US" b="1" dirty="0"/>
              <a:t>Documentary Collection: </a:t>
            </a:r>
            <a:endParaRPr lang="en-US" b="1" dirty="0" smtClean="0"/>
          </a:p>
          <a:p>
            <a:pPr marL="457200" lvl="1" indent="0">
              <a:buNone/>
            </a:pPr>
            <a:r>
              <a:rPr lang="en-US" dirty="0" smtClean="0"/>
              <a:t>In </a:t>
            </a:r>
            <a:r>
              <a:rPr lang="en-US" dirty="0"/>
              <a:t>this method, the exporter sends the shipping documents to the importer's bank, and the bank releases the documents to the importer only after payment is made. </a:t>
            </a:r>
            <a:endParaRPr lang="en-US" dirty="0" smtClean="0"/>
          </a:p>
          <a:p>
            <a:pPr marL="457200" lvl="1" indent="0">
              <a:buNone/>
            </a:pPr>
            <a:r>
              <a:rPr lang="en-US" dirty="0" smtClean="0"/>
              <a:t>The </a:t>
            </a:r>
            <a:r>
              <a:rPr lang="en-US" dirty="0"/>
              <a:t>advantage for the exporter is that they retain control of the shipping documents until payment is made. For the importer, the advantage is that they can inspect the goods before payment is made. </a:t>
            </a:r>
            <a:endParaRPr lang="en-US" dirty="0" smtClean="0"/>
          </a:p>
          <a:p>
            <a:pPr marL="457200" lvl="1" indent="0">
              <a:buNone/>
            </a:pPr>
            <a:r>
              <a:rPr lang="en-US" dirty="0" smtClean="0"/>
              <a:t>The </a:t>
            </a:r>
            <a:r>
              <a:rPr lang="en-US" dirty="0"/>
              <a:t>disadvantage for the exporter is that they bear the risk of non-payment, and there is always a risk that the importer's bank may not honor the payment. For the importer, the disadvantage is that they take the risk of paying before they have possession of the goods</a:t>
            </a:r>
            <a:r>
              <a:rPr lang="en-US" dirty="0" smtClean="0"/>
              <a:t>.</a:t>
            </a:r>
            <a:endParaRPr lang="en-US" dirty="0"/>
          </a:p>
        </p:txBody>
      </p:sp>
      <p:sp>
        <p:nvSpPr>
          <p:cNvPr id="4" name="Content Placeholder 3"/>
          <p:cNvSpPr>
            <a:spLocks noGrp="1"/>
          </p:cNvSpPr>
          <p:nvPr>
            <p:ph sz="half" idx="2"/>
          </p:nvPr>
        </p:nvSpPr>
        <p:spPr>
          <a:xfrm>
            <a:off x="6172200" y="1323832"/>
            <a:ext cx="5181600" cy="5104263"/>
          </a:xfrm>
        </p:spPr>
        <p:txBody>
          <a:bodyPr>
            <a:normAutofit fontScale="92500" lnSpcReduction="20000"/>
          </a:bodyPr>
          <a:lstStyle/>
          <a:p>
            <a:pPr marL="228600" lvl="1">
              <a:spcBef>
                <a:spcPts val="1000"/>
              </a:spcBef>
            </a:pPr>
            <a:r>
              <a:rPr lang="en-US" b="1" dirty="0"/>
              <a:t>Open Account: </a:t>
            </a:r>
            <a:endParaRPr lang="en-US" b="1" dirty="0" smtClean="0"/>
          </a:p>
          <a:p>
            <a:pPr marL="0" lvl="1" indent="0">
              <a:spcBef>
                <a:spcPts val="1000"/>
              </a:spcBef>
              <a:buNone/>
            </a:pPr>
            <a:r>
              <a:rPr lang="en-US" dirty="0" smtClean="0"/>
              <a:t>In </a:t>
            </a:r>
            <a:r>
              <a:rPr lang="en-US" dirty="0"/>
              <a:t>this method, the exporter ships the goods and sends an invoice to the importer, who pays at a later date. </a:t>
            </a:r>
            <a:endParaRPr lang="en-US" dirty="0" smtClean="0"/>
          </a:p>
          <a:p>
            <a:pPr marL="0" lvl="1" indent="0">
              <a:spcBef>
                <a:spcPts val="1000"/>
              </a:spcBef>
              <a:buNone/>
            </a:pPr>
            <a:r>
              <a:rPr lang="en-US" dirty="0" smtClean="0"/>
              <a:t>The </a:t>
            </a:r>
            <a:r>
              <a:rPr lang="en-US" dirty="0"/>
              <a:t>advantage for the importer is that they can inspect the goods before payment is made, and they can use the goods to generate revenue before paying for them. </a:t>
            </a:r>
            <a:r>
              <a:rPr lang="en-US" dirty="0" smtClean="0"/>
              <a:t>The </a:t>
            </a:r>
            <a:r>
              <a:rPr lang="en-US" dirty="0"/>
              <a:t>advantage for the exporter is that they can offer more flexible payment terms, which may make their products more attractive to buyers. </a:t>
            </a:r>
            <a:endParaRPr lang="en-US" dirty="0" smtClean="0"/>
          </a:p>
          <a:p>
            <a:pPr marL="0" lvl="1" indent="0">
              <a:spcBef>
                <a:spcPts val="1000"/>
              </a:spcBef>
              <a:buNone/>
            </a:pPr>
            <a:r>
              <a:rPr lang="en-US" dirty="0" smtClean="0"/>
              <a:t>The </a:t>
            </a:r>
            <a:r>
              <a:rPr lang="en-US" dirty="0"/>
              <a:t>disadvantage for the exporter is that they bear the risk of non-payment, and there is no guarantee that payment will be made. For the importer, the disadvantage is that they take the risk of paying later and may not have any legal recourse if the goods are not as expected</a:t>
            </a:r>
            <a:r>
              <a:rPr lang="en-US" dirty="0" smtClean="0"/>
              <a:t>.</a:t>
            </a:r>
            <a:endParaRPr lang="en-US" dirty="0"/>
          </a:p>
        </p:txBody>
      </p:sp>
    </p:spTree>
    <p:extLst>
      <p:ext uri="{BB962C8B-B14F-4D97-AF65-F5344CB8AC3E}">
        <p14:creationId xmlns:p14="http://schemas.microsoft.com/office/powerpoint/2010/main" val="1266920972"/>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44697"/>
          </a:xfrm>
        </p:spPr>
        <p:txBody>
          <a:bodyPr>
            <a:normAutofit/>
          </a:bodyPr>
          <a:lstStyle/>
          <a:p>
            <a:r>
              <a:rPr lang="en-US" sz="3200" dirty="0">
                <a:ln>
                  <a:solidFill>
                    <a:schemeClr val="tx1"/>
                  </a:solidFill>
                </a:ln>
                <a:solidFill>
                  <a:schemeClr val="accent6">
                    <a:lumMod val="75000"/>
                  </a:schemeClr>
                </a:solidFill>
              </a:rPr>
              <a:t>Documents against Payment (DP) and Documents against Acceptance (DA)  </a:t>
            </a:r>
            <a:r>
              <a:rPr lang="en-US" sz="2000" dirty="0">
                <a:ln>
                  <a:solidFill>
                    <a:schemeClr val="tx1"/>
                  </a:solidFill>
                </a:ln>
                <a:solidFill>
                  <a:schemeClr val="accent6">
                    <a:lumMod val="75000"/>
                  </a:schemeClr>
                </a:solidFill>
              </a:rPr>
              <a:t>(Oct, 2018)</a:t>
            </a:r>
          </a:p>
        </p:txBody>
      </p:sp>
      <p:sp>
        <p:nvSpPr>
          <p:cNvPr id="3" name="Text Placeholder 2"/>
          <p:cNvSpPr>
            <a:spLocks noGrp="1"/>
          </p:cNvSpPr>
          <p:nvPr>
            <p:ph type="body" idx="1"/>
          </p:nvPr>
        </p:nvSpPr>
        <p:spPr>
          <a:xfrm>
            <a:off x="838200" y="1414130"/>
            <a:ext cx="10515600" cy="5018568"/>
          </a:xfrm>
        </p:spPr>
        <p:txBody>
          <a:bodyPr>
            <a:normAutofit fontScale="77500" lnSpcReduction="20000"/>
          </a:bodyPr>
          <a:lstStyle/>
          <a:p>
            <a:pPr lvl="0"/>
            <a:r>
              <a:rPr lang="en-US" dirty="0"/>
              <a:t>Documents against Payment (DP) and Documents against Acceptance (DA) are two payment methods used in the Documentary Collection process.</a:t>
            </a:r>
          </a:p>
          <a:p>
            <a:pPr lvl="0"/>
            <a:r>
              <a:rPr lang="en-US" dirty="0"/>
              <a:t>Under Documentary Collection, the exporter ships the goods to the importer and sends the shipping documents, such as the Bill of Lading, commercial invoice, and packing list, to their bank. The exporter's bank then sends the documents to the importer's bank. The importer's bank will release the documents to the importer only after the payment has been made (DP) or after accepting a draft or bill of exchange (DA).</a:t>
            </a:r>
          </a:p>
          <a:p>
            <a:pPr lvl="0"/>
            <a:r>
              <a:rPr lang="en-US" dirty="0"/>
              <a:t>The key difference between DP and DA under Documentary Collection is the timing of payment. In DP, the importer must make payment before they can receive the shipping documents, while in DA, the importer accepts a draft or bill of exchange, which obligates them to pay at a future date.</a:t>
            </a:r>
          </a:p>
          <a:p>
            <a:pPr lvl="0"/>
            <a:r>
              <a:rPr lang="en-US" dirty="0"/>
              <a:t>DP is a more secure payment method for the exporter, as they receive payment before the documents are released, ensuring that they retain control of the goods until payment is made. However, for the importer, this can be an expensive method as they must pay before they receive the documents, which can cause cash flow issues.</a:t>
            </a:r>
          </a:p>
          <a:p>
            <a:pPr lvl="0"/>
            <a:r>
              <a:rPr lang="en-US" dirty="0"/>
              <a:t>DA, on the other hand, gives the importer more flexibility as they can delay payment until the specified time frame. However, this method poses more risk for the exporter as they must wait for payment and rely on the importer's acceptance of the draft or bill of exchange. If the importer fails to pay, the exporter may have to go through a lengthy legal process to recover the payment.</a:t>
            </a:r>
          </a:p>
          <a:p>
            <a:pPr lvl="0"/>
            <a:r>
              <a:rPr lang="en-US" dirty="0"/>
              <a:t>In conclusion, both DP and DA are payment methods used in the Documentary Collection process, which helps facilitate payment in international trade. The choice of payment method depends on the level of trust between the parties and the cash flow requirements of both the importer and exporter.</a:t>
            </a:r>
          </a:p>
        </p:txBody>
      </p:sp>
    </p:spTree>
    <p:extLst>
      <p:ext uri="{BB962C8B-B14F-4D97-AF65-F5344CB8AC3E}">
        <p14:creationId xmlns:p14="http://schemas.microsoft.com/office/powerpoint/2010/main" val="233404422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n>
                  <a:solidFill>
                    <a:schemeClr val="tx1"/>
                  </a:solidFill>
                </a:ln>
                <a:solidFill>
                  <a:schemeClr val="accent6">
                    <a:lumMod val="75000"/>
                  </a:schemeClr>
                </a:solidFill>
              </a:rPr>
              <a:t>SWIFT </a:t>
            </a:r>
            <a:r>
              <a:rPr lang="en-US" sz="2000" dirty="0">
                <a:ln>
                  <a:solidFill>
                    <a:schemeClr val="tx1"/>
                  </a:solidFill>
                </a:ln>
                <a:solidFill>
                  <a:schemeClr val="accent6">
                    <a:lumMod val="75000"/>
                  </a:schemeClr>
                </a:solidFill>
              </a:rPr>
              <a:t>(April,2020) (Oct’2019)</a:t>
            </a:r>
            <a:endParaRPr lang="en-US" dirty="0">
              <a:ln>
                <a:solidFill>
                  <a:schemeClr val="tx1"/>
                </a:solidFill>
              </a:ln>
              <a:solidFill>
                <a:schemeClr val="accent6">
                  <a:lumMod val="75000"/>
                </a:schemeClr>
              </a:solidFill>
            </a:endParaRPr>
          </a:p>
        </p:txBody>
      </p:sp>
      <p:sp>
        <p:nvSpPr>
          <p:cNvPr id="3" name="Text Placeholder 2"/>
          <p:cNvSpPr>
            <a:spLocks noGrp="1"/>
          </p:cNvSpPr>
          <p:nvPr>
            <p:ph type="body" idx="1"/>
          </p:nvPr>
        </p:nvSpPr>
        <p:spPr/>
        <p:txBody>
          <a:bodyPr/>
          <a:lstStyle/>
          <a:p>
            <a:pPr lvl="0"/>
            <a:r>
              <a:rPr lang="en-US" dirty="0"/>
              <a:t>SWIFT (Society for Worldwide Interbank Financial Telecommunication) is a global financial messaging network used by banks and financial institutions to securely and efficiently exchange financial messages and transactions. It was founded in 1973 and is headquartered in Belgium. SWIFT enables banks to communicate with each other and exchange information related to international transactions, such as letters of credit, fund transfers, and trade finance. It provides a standardized messaging format and a secure communication platform, which helps to reduce errors and fraud in international financial transactions. Today, SWIFT serves over 11,000 financial institutions in more than 200 countries.</a:t>
            </a:r>
          </a:p>
        </p:txBody>
      </p:sp>
    </p:spTree>
    <p:extLst>
      <p:ext uri="{BB962C8B-B14F-4D97-AF65-F5344CB8AC3E}">
        <p14:creationId xmlns:p14="http://schemas.microsoft.com/office/powerpoint/2010/main" val="2012466516"/>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2125" y="184372"/>
            <a:ext cx="10515600" cy="815089"/>
          </a:xfrm>
        </p:spPr>
        <p:txBody>
          <a:bodyPr>
            <a:normAutofit/>
          </a:bodyPr>
          <a:lstStyle/>
          <a:p>
            <a:r>
              <a:rPr lang="en-US" sz="3200" dirty="0">
                <a:ln>
                  <a:solidFill>
                    <a:schemeClr val="tx1"/>
                  </a:solidFill>
                </a:ln>
                <a:solidFill>
                  <a:schemeClr val="accent6">
                    <a:lumMod val="75000"/>
                  </a:schemeClr>
                </a:solidFill>
              </a:rPr>
              <a:t>What are the mandatory fields in the SWIFT message for opening a L/C?  </a:t>
            </a:r>
            <a:r>
              <a:rPr lang="en-US" sz="2000" dirty="0" smtClean="0">
                <a:ln>
                  <a:solidFill>
                    <a:schemeClr val="tx1"/>
                  </a:solidFill>
                </a:ln>
                <a:solidFill>
                  <a:schemeClr val="accent6">
                    <a:lumMod val="75000"/>
                  </a:schemeClr>
                </a:solidFill>
              </a:rPr>
              <a:t>(Oct 2023) (April,2020</a:t>
            </a:r>
            <a:r>
              <a:rPr lang="en-US" sz="2000" dirty="0">
                <a:ln>
                  <a:solidFill>
                    <a:schemeClr val="tx1"/>
                  </a:solidFill>
                </a:ln>
                <a:solidFill>
                  <a:schemeClr val="accent6">
                    <a:lumMod val="75000"/>
                  </a:schemeClr>
                </a:solidFill>
              </a:rPr>
              <a:t>)  (April,2019)</a:t>
            </a:r>
          </a:p>
        </p:txBody>
      </p:sp>
      <p:sp>
        <p:nvSpPr>
          <p:cNvPr id="3" name="Text Placeholder 2"/>
          <p:cNvSpPr>
            <a:spLocks noGrp="1"/>
          </p:cNvSpPr>
          <p:nvPr>
            <p:ph type="body" idx="1"/>
          </p:nvPr>
        </p:nvSpPr>
        <p:spPr>
          <a:xfrm>
            <a:off x="297712" y="1339702"/>
            <a:ext cx="11653283" cy="5443870"/>
          </a:xfrm>
        </p:spPr>
        <p:txBody>
          <a:bodyPr>
            <a:normAutofit fontScale="70000" lnSpcReduction="20000"/>
          </a:bodyPr>
          <a:lstStyle/>
          <a:p>
            <a:pPr lvl="0"/>
            <a:r>
              <a:rPr lang="en-US" dirty="0"/>
              <a:t>The SWIFT message for opening a Letter of Credit (LC) typically includes several mandatory fields that must be completed in order for the message to be processed correctly. The specific mandatory fields may vary depending on the type of LC and the issuing bank, but typically include the following:</a:t>
            </a:r>
          </a:p>
          <a:p>
            <a:pPr lvl="1"/>
            <a:r>
              <a:rPr lang="en-US" b="1" dirty="0"/>
              <a:t>Sender and receiver information: </a:t>
            </a:r>
            <a:r>
              <a:rPr lang="en-US" dirty="0"/>
              <a:t>The SWIFT message must include the BIC (Bank Identifier Code) of both the sender and receiver banks.</a:t>
            </a:r>
          </a:p>
          <a:p>
            <a:pPr lvl="1"/>
            <a:r>
              <a:rPr lang="en-US" b="1" dirty="0"/>
              <a:t>Message type: </a:t>
            </a:r>
            <a:r>
              <a:rPr lang="en-US" dirty="0"/>
              <a:t>The message type for a Letter of Credit is usually MT700.</a:t>
            </a:r>
          </a:p>
          <a:p>
            <a:pPr lvl="1"/>
            <a:r>
              <a:rPr lang="en-US" b="1" dirty="0"/>
              <a:t>Documentary credit number: </a:t>
            </a:r>
            <a:r>
              <a:rPr lang="en-US" dirty="0"/>
              <a:t>The unique number assigned to the Letter of Credit by the issuing bank.</a:t>
            </a:r>
          </a:p>
          <a:p>
            <a:pPr lvl="1"/>
            <a:r>
              <a:rPr lang="en-US" b="1" dirty="0"/>
              <a:t>Documentary credit value: </a:t>
            </a:r>
            <a:r>
              <a:rPr lang="en-US" dirty="0"/>
              <a:t>The amount of the LC in the currency specified.</a:t>
            </a:r>
          </a:p>
          <a:p>
            <a:pPr lvl="1"/>
            <a:r>
              <a:rPr lang="en-US" b="1" dirty="0"/>
              <a:t>Applicant information: </a:t>
            </a:r>
            <a:r>
              <a:rPr lang="en-US" dirty="0"/>
              <a:t>The name and address of the party applying for the LC, along with their account number and BIC.</a:t>
            </a:r>
          </a:p>
          <a:p>
            <a:pPr lvl="1"/>
            <a:r>
              <a:rPr lang="en-US" b="1" dirty="0"/>
              <a:t>Beneficiary information: </a:t>
            </a:r>
            <a:r>
              <a:rPr lang="en-US" dirty="0"/>
              <a:t>The name and address of the party to whom the LC is issued, along with their account number and BIC.</a:t>
            </a:r>
          </a:p>
          <a:p>
            <a:pPr lvl="1"/>
            <a:r>
              <a:rPr lang="en-US" b="1" dirty="0"/>
              <a:t>Issuing bank information: </a:t>
            </a:r>
            <a:r>
              <a:rPr lang="en-US" dirty="0"/>
              <a:t>The name and address of the issuing bank, along with their account number and BIC.</a:t>
            </a:r>
          </a:p>
          <a:p>
            <a:pPr lvl="1"/>
            <a:r>
              <a:rPr lang="en-US" b="1" dirty="0"/>
              <a:t>Type of LC: </a:t>
            </a:r>
            <a:r>
              <a:rPr lang="en-US" dirty="0"/>
              <a:t>The type of LC, such as irrevocable, confirmed, or transferable.</a:t>
            </a:r>
          </a:p>
          <a:p>
            <a:pPr lvl="1"/>
            <a:r>
              <a:rPr lang="en-US" b="1" dirty="0"/>
              <a:t>Expiry date: </a:t>
            </a:r>
            <a:r>
              <a:rPr lang="en-US" dirty="0"/>
              <a:t>The date by which the documents must be presented to the issuing bank.</a:t>
            </a:r>
          </a:p>
          <a:p>
            <a:pPr lvl="1"/>
            <a:r>
              <a:rPr lang="en-US" b="1" dirty="0"/>
              <a:t>Documents required: </a:t>
            </a:r>
            <a:r>
              <a:rPr lang="en-US" dirty="0"/>
              <a:t>The specific documents required for the LC, such as commercial invoice, bill of lading, and packing list.</a:t>
            </a:r>
          </a:p>
          <a:p>
            <a:pPr lvl="1"/>
            <a:r>
              <a:rPr lang="en-US" b="1" dirty="0"/>
              <a:t>Description of goods or services: </a:t>
            </a:r>
            <a:r>
              <a:rPr lang="en-US" dirty="0"/>
              <a:t>A brief description of the goods or services to be supplied.</a:t>
            </a:r>
          </a:p>
          <a:p>
            <a:pPr lvl="1"/>
            <a:r>
              <a:rPr lang="en-US" b="1" dirty="0"/>
              <a:t>Shipping terms: </a:t>
            </a:r>
            <a:r>
              <a:rPr lang="en-US" dirty="0"/>
              <a:t>The shipping terms, such as FOB or CIF.</a:t>
            </a:r>
          </a:p>
          <a:p>
            <a:pPr lvl="1"/>
            <a:r>
              <a:rPr lang="en-US" b="1" dirty="0"/>
              <a:t>Incoterm: </a:t>
            </a:r>
            <a:r>
              <a:rPr lang="en-US" dirty="0"/>
              <a:t>The Incoterm that defines the buyer's and seller's obligations and responsibilities in the transaction.</a:t>
            </a:r>
          </a:p>
          <a:p>
            <a:pPr lvl="0"/>
            <a:r>
              <a:rPr lang="en-US" dirty="0"/>
              <a:t>It is important to note that the information required in a SWIFT message for opening an LC may vary depending on the specific requirements of the issuing bank and the type of transaction involved.</a:t>
            </a:r>
          </a:p>
        </p:txBody>
      </p:sp>
    </p:spTree>
    <p:extLst>
      <p:ext uri="{BB962C8B-B14F-4D97-AF65-F5344CB8AC3E}">
        <p14:creationId xmlns:p14="http://schemas.microsoft.com/office/powerpoint/2010/main" val="2555621828"/>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44968"/>
          </a:xfrm>
        </p:spPr>
        <p:txBody>
          <a:bodyPr/>
          <a:lstStyle/>
          <a:p>
            <a:r>
              <a:rPr lang="en-US" dirty="0" err="1">
                <a:ln>
                  <a:solidFill>
                    <a:schemeClr val="tx1"/>
                  </a:solidFill>
                </a:ln>
                <a:solidFill>
                  <a:schemeClr val="accent6">
                    <a:lumMod val="75000"/>
                  </a:schemeClr>
                </a:solidFill>
              </a:rPr>
              <a:t>Contd</a:t>
            </a:r>
            <a:r>
              <a:rPr lang="en-US" dirty="0">
                <a:ln>
                  <a:solidFill>
                    <a:schemeClr val="tx1"/>
                  </a:solidFill>
                </a:ln>
                <a:solidFill>
                  <a:schemeClr val="accent6">
                    <a:lumMod val="75000"/>
                  </a:schemeClr>
                </a:solidFill>
              </a:rPr>
              <a:t>…</a:t>
            </a:r>
          </a:p>
        </p:txBody>
      </p:sp>
      <p:sp>
        <p:nvSpPr>
          <p:cNvPr id="3" name="Text Placeholder 2"/>
          <p:cNvSpPr>
            <a:spLocks noGrp="1"/>
          </p:cNvSpPr>
          <p:nvPr>
            <p:ph type="body" idx="1"/>
          </p:nvPr>
        </p:nvSpPr>
        <p:spPr>
          <a:xfrm>
            <a:off x="838199" y="1116419"/>
            <a:ext cx="5690192" cy="5060544"/>
          </a:xfrm>
        </p:spPr>
        <p:txBody>
          <a:bodyPr>
            <a:normAutofit fontScale="92500" lnSpcReduction="10000"/>
          </a:bodyPr>
          <a:lstStyle/>
          <a:p>
            <a:pPr lvl="0"/>
            <a:r>
              <a:rPr lang="en-US" b="1" dirty="0"/>
              <a:t>This includes the following fields:</a:t>
            </a:r>
          </a:p>
          <a:p>
            <a:pPr lvl="1"/>
            <a:r>
              <a:rPr lang="en-US" dirty="0"/>
              <a:t>Documentary Credit Number (field tag 20)</a:t>
            </a:r>
          </a:p>
          <a:p>
            <a:pPr lvl="1"/>
            <a:r>
              <a:rPr lang="en-US" dirty="0"/>
              <a:t>Issue Date (field tag 31C)</a:t>
            </a:r>
          </a:p>
          <a:p>
            <a:pPr lvl="1"/>
            <a:r>
              <a:rPr lang="en-US" dirty="0"/>
              <a:t>Applicant Bank (field tag 50)</a:t>
            </a:r>
          </a:p>
          <a:p>
            <a:pPr lvl="1"/>
            <a:r>
              <a:rPr lang="en-US" dirty="0"/>
              <a:t>Applicant (field tag 50)</a:t>
            </a:r>
          </a:p>
          <a:p>
            <a:pPr lvl="1"/>
            <a:r>
              <a:rPr lang="en-US" dirty="0"/>
              <a:t>Beneficiary Bank (field tag 59)</a:t>
            </a:r>
          </a:p>
          <a:p>
            <a:pPr lvl="1"/>
            <a:r>
              <a:rPr lang="en-US" dirty="0"/>
              <a:t>Beneficiary (field tag 59)</a:t>
            </a:r>
          </a:p>
          <a:p>
            <a:pPr lvl="1"/>
            <a:r>
              <a:rPr lang="en-US" dirty="0"/>
              <a:t>Currency Code (field tag 32B)</a:t>
            </a:r>
          </a:p>
          <a:p>
            <a:pPr lvl="1"/>
            <a:r>
              <a:rPr lang="en-US" dirty="0"/>
              <a:t>Amount (field tag 32B)</a:t>
            </a:r>
          </a:p>
          <a:p>
            <a:pPr lvl="1"/>
            <a:r>
              <a:rPr lang="en-US" dirty="0"/>
              <a:t>Expiry Date (field tag 31D)</a:t>
            </a:r>
          </a:p>
          <a:p>
            <a:pPr lvl="1"/>
            <a:r>
              <a:rPr lang="en-US" dirty="0"/>
              <a:t>Latest Shipment Date (field tag 44C)</a:t>
            </a:r>
          </a:p>
          <a:p>
            <a:pPr lvl="1"/>
            <a:r>
              <a:rPr lang="en-US" dirty="0"/>
              <a:t>Partial Shipments (field tag 43P)</a:t>
            </a:r>
          </a:p>
          <a:p>
            <a:pPr lvl="1"/>
            <a:r>
              <a:rPr lang="en-US" dirty="0" err="1"/>
              <a:t>Transhipment</a:t>
            </a:r>
            <a:r>
              <a:rPr lang="en-US" dirty="0"/>
              <a:t> (field tag 43T)</a:t>
            </a:r>
          </a:p>
          <a:p>
            <a:pPr lvl="1"/>
            <a:r>
              <a:rPr lang="en-US" dirty="0"/>
              <a:t>Available With (field tag 41D)</a:t>
            </a:r>
          </a:p>
          <a:p>
            <a:pPr lvl="1"/>
            <a:r>
              <a:rPr lang="en-US" dirty="0"/>
              <a:t>Drafts at (field tag 42C)</a:t>
            </a:r>
          </a:p>
          <a:p>
            <a:pPr marL="457200" lvl="1" indent="0">
              <a:buNone/>
            </a:pPr>
            <a:endParaRPr lang="en-US" dirty="0"/>
          </a:p>
        </p:txBody>
      </p:sp>
      <p:sp>
        <p:nvSpPr>
          <p:cNvPr id="6" name="Text Placeholder 2"/>
          <p:cNvSpPr txBox="1">
            <a:spLocks/>
          </p:cNvSpPr>
          <p:nvPr/>
        </p:nvSpPr>
        <p:spPr>
          <a:xfrm>
            <a:off x="6315740" y="1403497"/>
            <a:ext cx="5411972" cy="4773465"/>
          </a:xfrm>
          <a:prstGeom prst="rect">
            <a:avLst/>
          </a:prstGeom>
        </p:spPr>
        <p:txBody>
          <a:bodyPr vert="horz" lIns="91440" tIns="45720" rIns="91440" bIns="45720" rtlCol="0">
            <a:normAutofit/>
          </a:bodyPr>
          <a:lstStyle>
            <a:lvl1pPr marL="228600" indent="-228600" algn="just"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1pPr>
            <a:lvl2pPr marL="685800" indent="-228600" algn="just"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2pPr>
            <a:lvl3pPr marL="1143000" indent="-228600" algn="just"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3pPr>
            <a:lvl4pPr marL="1600200" indent="-228600" algn="just"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4pPr>
            <a:lvl5pPr marL="2057400" indent="-228600" algn="just"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sz="2200" dirty="0"/>
              <a:t>Documents Required (field tag 46A)</a:t>
            </a:r>
          </a:p>
          <a:p>
            <a:pPr lvl="1"/>
            <a:r>
              <a:rPr lang="en-US" sz="2200" dirty="0"/>
              <a:t>Additional Conditions (field tag 47A)</a:t>
            </a:r>
          </a:p>
          <a:p>
            <a:pPr lvl="1"/>
            <a:r>
              <a:rPr lang="en-US" sz="2200" dirty="0"/>
              <a:t>Charges (field tag 71B)</a:t>
            </a:r>
          </a:p>
          <a:p>
            <a:pPr lvl="1"/>
            <a:r>
              <a:rPr lang="en-US" sz="2200" dirty="0"/>
              <a:t>Period for Presentation (field tag 48)</a:t>
            </a:r>
          </a:p>
          <a:p>
            <a:pPr lvl="1"/>
            <a:r>
              <a:rPr lang="en-US" sz="2200" dirty="0"/>
              <a:t>Confirmation Instructions (field tag 49)</a:t>
            </a:r>
          </a:p>
          <a:p>
            <a:pPr lvl="1"/>
            <a:endParaRPr lang="en-US" sz="2200" dirty="0"/>
          </a:p>
          <a:p>
            <a:pPr lvl="1"/>
            <a:r>
              <a:rPr lang="en-US" sz="2200" b="1" dirty="0"/>
              <a:t>It is important to note that the specific information required in a SWIFT message for opening an LC may vary depending on the requirements of the issuing bank and the type of transaction involved</a:t>
            </a:r>
            <a:r>
              <a:rPr lang="en-US" b="1" dirty="0"/>
              <a:t>.</a:t>
            </a:r>
          </a:p>
          <a:p>
            <a:pPr lvl="1"/>
            <a:endParaRPr lang="en-US" dirty="0"/>
          </a:p>
        </p:txBody>
      </p:sp>
    </p:spTree>
    <p:extLst>
      <p:ext uri="{BB962C8B-B14F-4D97-AF65-F5344CB8AC3E}">
        <p14:creationId xmlns:p14="http://schemas.microsoft.com/office/powerpoint/2010/main" val="2647621785"/>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19396"/>
          </a:xfrm>
        </p:spPr>
        <p:txBody>
          <a:bodyPr/>
          <a:lstStyle/>
          <a:p>
            <a:r>
              <a:rPr lang="en-US" dirty="0">
                <a:ln>
                  <a:solidFill>
                    <a:schemeClr val="tx1"/>
                  </a:solidFill>
                </a:ln>
                <a:solidFill>
                  <a:schemeClr val="accent6">
                    <a:lumMod val="75000"/>
                  </a:schemeClr>
                </a:solidFill>
              </a:rPr>
              <a:t>Questions of previous years (Chapter – 03)</a:t>
            </a:r>
          </a:p>
        </p:txBody>
      </p:sp>
      <p:sp>
        <p:nvSpPr>
          <p:cNvPr id="3" name="Text Placeholder 2"/>
          <p:cNvSpPr>
            <a:spLocks noGrp="1"/>
          </p:cNvSpPr>
          <p:nvPr>
            <p:ph type="body" idx="1"/>
          </p:nvPr>
        </p:nvSpPr>
        <p:spPr>
          <a:xfrm>
            <a:off x="838200" y="1084522"/>
            <a:ext cx="10515600" cy="5348176"/>
          </a:xfrm>
        </p:spPr>
        <p:txBody>
          <a:bodyPr>
            <a:normAutofit/>
          </a:bodyPr>
          <a:lstStyle/>
          <a:p>
            <a:pPr lvl="1"/>
            <a:r>
              <a:rPr lang="en-US" b="1" dirty="0"/>
              <a:t>Discuss the following trade payment methods, its advantages and disadvantages considering importers and exporters: i) Payment in Advance ii) Documentary Credit iii) Documentary Collection iv) Open Account (May,2022) (April,2020) (Oct’2019) (Oct, 2018</a:t>
            </a:r>
            <a:r>
              <a:rPr lang="en-US" b="1" dirty="0" smtClean="0"/>
              <a:t>) (April 2024)</a:t>
            </a:r>
            <a:endParaRPr lang="en-US" b="1" dirty="0"/>
          </a:p>
          <a:p>
            <a:pPr lvl="1"/>
            <a:r>
              <a:rPr lang="en-US" b="1" dirty="0"/>
              <a:t>Documents against Payment (DP) and Documents against Acceptance (DA)  (Oct, 2018)</a:t>
            </a:r>
          </a:p>
          <a:p>
            <a:pPr lvl="1"/>
            <a:r>
              <a:rPr lang="en-US" b="1" dirty="0"/>
              <a:t>What are the mandatory fields in the SWIFT message for opening a L/C? (Oct 2023)(April,2020) (April,2019)</a:t>
            </a:r>
          </a:p>
          <a:p>
            <a:pPr lvl="1"/>
            <a:r>
              <a:rPr lang="en-US" b="1" dirty="0"/>
              <a:t>Short Note on SWIFT (April,2020) (Oct’2019)</a:t>
            </a:r>
          </a:p>
        </p:txBody>
      </p:sp>
    </p:spTree>
    <p:extLst>
      <p:ext uri="{BB962C8B-B14F-4D97-AF65-F5344CB8AC3E}">
        <p14:creationId xmlns:p14="http://schemas.microsoft.com/office/powerpoint/2010/main" val="1719339205"/>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5543" y="2774502"/>
            <a:ext cx="7260771" cy="2808613"/>
          </a:xfrm>
          <a:solidFill>
            <a:schemeClr val="accent2">
              <a:alpha val="40000"/>
            </a:schemeClr>
          </a:solidFill>
        </p:spPr>
        <p:txBody>
          <a:bodyPr>
            <a:noAutofit/>
          </a:bodyPr>
          <a:lstStyle/>
          <a:p>
            <a:pPr algn="r"/>
            <a:r>
              <a:rPr lang="en-US" sz="2800" b="1"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
            </a:r>
            <a:br>
              <a:rPr lang="en-US" sz="2800" b="1"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br>
            <a:r>
              <a:rPr lang="en-US" sz="2800" b="1"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Syllabus: </a:t>
            </a:r>
            <a:r>
              <a:rPr lang="en-US" sz="2800" cap="small" dirty="0">
                <a:ln>
                  <a:solidFill>
                    <a:schemeClr val="tx1"/>
                  </a:solidFill>
                </a:ln>
                <a:solidFill>
                  <a:schemeClr val="accent6">
                    <a:lumMod val="75000"/>
                  </a:schemeClr>
                </a:solidFill>
                <a:effectLst>
                  <a:outerShdw blurRad="38100" dist="38100" dir="2700000" algn="tl">
                    <a:srgbClr val="000000">
                      <a:alpha val="43137"/>
                    </a:srgbClr>
                  </a:outerShdw>
                </a:effectLst>
                <a:latin typeface="Cambria" panose="02040503050406030204" pitchFamily="18" charset="0"/>
              </a:rPr>
              <a:t>Definition, Classification, Opening, Advising &amp; Operational Procedures, Different Types of Document: Financial, Commercial, Transport, Insurance &amp; Other Documents, Handling of L/C Documents in Import &amp; Export.</a:t>
            </a:r>
          </a:p>
        </p:txBody>
      </p:sp>
      <p:sp>
        <p:nvSpPr>
          <p:cNvPr id="3" name="TextBox 2"/>
          <p:cNvSpPr txBox="1"/>
          <p:nvPr/>
        </p:nvSpPr>
        <p:spPr>
          <a:xfrm>
            <a:off x="3587262" y="1468315"/>
            <a:ext cx="8132884" cy="1323439"/>
          </a:xfrm>
          <a:prstGeom prst="rect">
            <a:avLst/>
          </a:prstGeom>
          <a:noFill/>
        </p:spPr>
        <p:txBody>
          <a:bodyPr wrap="square" rtlCol="0">
            <a:spAutoFit/>
          </a:bodyPr>
          <a:lstStyle/>
          <a:p>
            <a:pPr algn="r"/>
            <a:r>
              <a:rPr lang="en-US" sz="4000" cap="small" dirty="0">
                <a:ln w="19050">
                  <a:solidFill>
                    <a:prstClr val="black"/>
                  </a:solidFill>
                </a:ln>
                <a:solidFill>
                  <a:srgbClr val="70AD47">
                    <a:lumMod val="75000"/>
                  </a:srgbClr>
                </a:solidFill>
                <a:effectLst>
                  <a:outerShdw blurRad="38100" dist="38100" dir="2700000" algn="tl">
                    <a:srgbClr val="000000">
                      <a:alpha val="43137"/>
                    </a:srgbClr>
                  </a:outerShdw>
                </a:effectLst>
                <a:latin typeface="Cambria" panose="02040503050406030204" pitchFamily="18" charset="0"/>
              </a:rPr>
              <a:t>Chapter – 04: </a:t>
            </a:r>
          </a:p>
          <a:p>
            <a:pPr algn="r"/>
            <a:r>
              <a:rPr lang="en-US" sz="4000" cap="small" dirty="0">
                <a:ln w="19050">
                  <a:solidFill>
                    <a:prstClr val="black"/>
                  </a:solidFill>
                </a:ln>
                <a:solidFill>
                  <a:srgbClr val="70AD47">
                    <a:lumMod val="75000"/>
                  </a:srgbClr>
                </a:solidFill>
                <a:effectLst>
                  <a:outerShdw blurRad="38100" dist="38100" dir="2700000" algn="tl">
                    <a:srgbClr val="000000">
                      <a:alpha val="43137"/>
                    </a:srgbClr>
                  </a:outerShdw>
                </a:effectLst>
                <a:latin typeface="Cambria" panose="02040503050406030204" pitchFamily="18" charset="0"/>
              </a:rPr>
              <a:t>Documentary Credits: </a:t>
            </a:r>
            <a:endParaRPr lang="en-US" sz="4000" dirty="0">
              <a:ln w="19050">
                <a:solidFill>
                  <a:prstClr val="black"/>
                </a:solidFill>
              </a:ln>
              <a:solidFill>
                <a:srgbClr val="70AD47">
                  <a:lumMod val="75000"/>
                </a:srgbClr>
              </a:solidFill>
            </a:endParaRPr>
          </a:p>
        </p:txBody>
      </p:sp>
    </p:spTree>
    <p:extLst>
      <p:ext uri="{BB962C8B-B14F-4D97-AF65-F5344CB8AC3E}">
        <p14:creationId xmlns:p14="http://schemas.microsoft.com/office/powerpoint/2010/main" val="102216019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3913"/>
          </a:xfrm>
        </p:spPr>
        <p:txBody>
          <a:bodyPr/>
          <a:lstStyle/>
          <a:p>
            <a:r>
              <a:rPr lang="en-US" dirty="0" err="1">
                <a:ln>
                  <a:solidFill>
                    <a:schemeClr val="tx1"/>
                  </a:solidFill>
                </a:ln>
                <a:solidFill>
                  <a:schemeClr val="accent6">
                    <a:lumMod val="75000"/>
                  </a:schemeClr>
                </a:solidFill>
              </a:rPr>
              <a:t>Contd</a:t>
            </a:r>
            <a:r>
              <a:rPr lang="en-US" dirty="0">
                <a:ln>
                  <a:solidFill>
                    <a:schemeClr val="tx1"/>
                  </a:solidFill>
                </a:ln>
                <a:solidFill>
                  <a:schemeClr val="accent6">
                    <a:lumMod val="75000"/>
                  </a:schemeClr>
                </a:solidFill>
              </a:rPr>
              <a:t>…</a:t>
            </a:r>
          </a:p>
        </p:txBody>
      </p:sp>
      <p:sp>
        <p:nvSpPr>
          <p:cNvPr id="3" name="Text Placeholder 2"/>
          <p:cNvSpPr>
            <a:spLocks noGrp="1"/>
          </p:cNvSpPr>
          <p:nvPr>
            <p:ph type="body" idx="1"/>
          </p:nvPr>
        </p:nvSpPr>
        <p:spPr>
          <a:xfrm>
            <a:off x="838200" y="1230923"/>
            <a:ext cx="10515600" cy="5266592"/>
          </a:xfrm>
        </p:spPr>
        <p:txBody>
          <a:bodyPr>
            <a:normAutofit fontScale="92500" lnSpcReduction="10000"/>
          </a:bodyPr>
          <a:lstStyle/>
          <a:p>
            <a:pPr lvl="0"/>
            <a:r>
              <a:rPr lang="en-US" b="1" dirty="0"/>
              <a:t>Disadvantages:</a:t>
            </a:r>
          </a:p>
          <a:p>
            <a:pPr lvl="1"/>
            <a:r>
              <a:rPr lang="en-US" b="1" dirty="0"/>
              <a:t>Job losses: </a:t>
            </a:r>
            <a:r>
              <a:rPr lang="en-US" dirty="0"/>
              <a:t>International trade can lead to job losses in certain industries, as companies shift production to countries where labor is cheaper or where they can take advantage of lower taxes or less stringent regulations.</a:t>
            </a:r>
          </a:p>
          <a:p>
            <a:pPr lvl="1"/>
            <a:r>
              <a:rPr lang="en-US" b="1" dirty="0"/>
              <a:t>Dependence on other countries: </a:t>
            </a:r>
            <a:r>
              <a:rPr lang="en-US" dirty="0"/>
              <a:t>International trade can make countries dependent on imports of essential goods and services, making them vulnerable to supply chain disruptions, geopolitical tensions, or trade restrictions.</a:t>
            </a:r>
          </a:p>
          <a:p>
            <a:pPr lvl="1"/>
            <a:r>
              <a:rPr lang="en-US" b="1" dirty="0"/>
              <a:t>Environmental concerns: </a:t>
            </a:r>
            <a:r>
              <a:rPr lang="en-US" dirty="0"/>
              <a:t>International trade can lead to an increase in greenhouse gas emissions and environmental degradation, as goods and services are transported across long distances.</a:t>
            </a:r>
          </a:p>
          <a:p>
            <a:pPr lvl="1"/>
            <a:r>
              <a:rPr lang="en-US" b="1" dirty="0"/>
              <a:t>Unequal distribution of benefits: </a:t>
            </a:r>
            <a:r>
              <a:rPr lang="en-US" dirty="0"/>
              <a:t>International trade can lead to unequal distribution of benefits, with some groups and regions benefiting more than others.</a:t>
            </a:r>
          </a:p>
          <a:p>
            <a:pPr lvl="1"/>
            <a:r>
              <a:rPr lang="en-US" b="1" dirty="0"/>
              <a:t>Cultural erosion: </a:t>
            </a:r>
            <a:r>
              <a:rPr lang="en-US" dirty="0"/>
              <a:t>International trade can lead to the erosion of cultural identity as foreign goods and services become more prevalent</a:t>
            </a:r>
          </a:p>
          <a:p>
            <a:r>
              <a:rPr lang="en-US" dirty="0"/>
              <a:t>Overall, while international trade has its benefits, it is important to manage its potential negative impacts to ensure that it contributes to sustainable and inclusive economic growth.</a:t>
            </a:r>
          </a:p>
        </p:txBody>
      </p:sp>
    </p:spTree>
    <p:extLst>
      <p:ext uri="{BB962C8B-B14F-4D97-AF65-F5344CB8AC3E}">
        <p14:creationId xmlns:p14="http://schemas.microsoft.com/office/powerpoint/2010/main" val="90695490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US" dirty="0">
                <a:ln>
                  <a:solidFill>
                    <a:schemeClr val="tx1"/>
                  </a:solidFill>
                </a:ln>
                <a:solidFill>
                  <a:schemeClr val="accent6">
                    <a:lumMod val="75000"/>
                  </a:schemeClr>
                </a:solidFill>
              </a:rPr>
              <a:t>Definition of Letter of Credit. </a:t>
            </a:r>
            <a:r>
              <a:rPr lang="en-US" sz="2400" dirty="0" smtClean="0">
                <a:ln>
                  <a:solidFill>
                    <a:schemeClr val="tx1"/>
                  </a:solidFill>
                </a:ln>
                <a:solidFill>
                  <a:schemeClr val="accent6">
                    <a:lumMod val="75000"/>
                  </a:schemeClr>
                </a:solidFill>
              </a:rPr>
              <a:t>(Oct 2023) (April,2019</a:t>
            </a:r>
            <a:r>
              <a:rPr lang="en-US" sz="2400" dirty="0">
                <a:ln>
                  <a:solidFill>
                    <a:schemeClr val="tx1"/>
                  </a:solidFill>
                </a:ln>
                <a:solidFill>
                  <a:schemeClr val="accent6">
                    <a:lumMod val="75000"/>
                  </a:schemeClr>
                </a:solidFill>
              </a:rPr>
              <a:t>) (Oct, 2018) (April,2020) (Nov,2022</a:t>
            </a:r>
            <a:r>
              <a:rPr lang="en-US" sz="2400" dirty="0" smtClean="0">
                <a:ln>
                  <a:solidFill>
                    <a:schemeClr val="tx1"/>
                  </a:solidFill>
                </a:ln>
                <a:solidFill>
                  <a:schemeClr val="accent6">
                    <a:lumMod val="75000"/>
                  </a:schemeClr>
                </a:solidFill>
              </a:rPr>
              <a:t>) (April 2024)</a:t>
            </a:r>
            <a:endParaRPr lang="en-US" dirty="0">
              <a:ln>
                <a:solidFill>
                  <a:schemeClr val="tx1"/>
                </a:solidFill>
              </a:ln>
              <a:solidFill>
                <a:schemeClr val="accent6">
                  <a:lumMod val="75000"/>
                </a:schemeClr>
              </a:solidFill>
            </a:endParaRPr>
          </a:p>
        </p:txBody>
      </p:sp>
      <p:sp>
        <p:nvSpPr>
          <p:cNvPr id="3" name="Text Placeholder 2"/>
          <p:cNvSpPr>
            <a:spLocks noGrp="1"/>
          </p:cNvSpPr>
          <p:nvPr>
            <p:ph type="body" idx="1"/>
          </p:nvPr>
        </p:nvSpPr>
        <p:spPr>
          <a:xfrm>
            <a:off x="838200" y="1825625"/>
            <a:ext cx="10515600" cy="4351338"/>
          </a:xfrm>
        </p:spPr>
        <p:txBody>
          <a:bodyPr>
            <a:normAutofit lnSpcReduction="10000"/>
          </a:bodyPr>
          <a:lstStyle/>
          <a:p>
            <a:pPr lvl="0"/>
            <a:r>
              <a:rPr lang="en-US" dirty="0"/>
              <a:t>As per UCPDC 600, Credit (LC) means any arrangement, however named or described, that is irrevocable and thereby constitutes a definite undertaking of the issuing bank to </a:t>
            </a:r>
            <a:r>
              <a:rPr lang="en-US" dirty="0" err="1"/>
              <a:t>honour</a:t>
            </a:r>
            <a:r>
              <a:rPr lang="en-US" dirty="0"/>
              <a:t> a complying presentation.</a:t>
            </a:r>
          </a:p>
          <a:p>
            <a:pPr lvl="0"/>
            <a:r>
              <a:rPr lang="en-US" dirty="0"/>
              <a:t>A letter of credit (LC) is a document issued by a bank, guaranteeing payment to the exporter on behalf of the importer. The importer's bank issues the LC, which specifies the terms and conditions under which payment will be made. The advantage for the exporter is that they are assured of payment as long as they meet the conditions specified in the LC. For the importer, the advantage is that they can be assured that the goods will be delivered before payment is made. The disadvantage for the exporter is that LCs can be complicated and costly to set up, and there is always a risk that the importer's bank may not honor the LC. For the importer, the disadvantage is that they may have to pay bank fees and other charges associated with the LC.</a:t>
            </a:r>
          </a:p>
        </p:txBody>
      </p:sp>
    </p:spTree>
    <p:extLst>
      <p:ext uri="{BB962C8B-B14F-4D97-AF65-F5344CB8AC3E}">
        <p14:creationId xmlns:p14="http://schemas.microsoft.com/office/powerpoint/2010/main" val="108606836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US" dirty="0">
                <a:ln>
                  <a:solidFill>
                    <a:schemeClr val="tx1"/>
                  </a:solidFill>
                </a:ln>
                <a:solidFill>
                  <a:schemeClr val="accent6">
                    <a:lumMod val="75000"/>
                  </a:schemeClr>
                </a:solidFill>
              </a:rPr>
              <a:t>Describe the types of LC?</a:t>
            </a:r>
          </a:p>
        </p:txBody>
      </p:sp>
      <p:sp>
        <p:nvSpPr>
          <p:cNvPr id="3" name="Text Placeholder 2"/>
          <p:cNvSpPr>
            <a:spLocks noGrp="1"/>
          </p:cNvSpPr>
          <p:nvPr>
            <p:ph type="body" idx="1"/>
          </p:nvPr>
        </p:nvSpPr>
        <p:spPr>
          <a:xfrm>
            <a:off x="838200" y="1825625"/>
            <a:ext cx="10515600" cy="4351338"/>
          </a:xfrm>
        </p:spPr>
        <p:txBody>
          <a:bodyPr>
            <a:noAutofit/>
          </a:bodyPr>
          <a:lstStyle/>
          <a:p>
            <a:pPr lvl="0"/>
            <a:r>
              <a:rPr lang="en-US" sz="2000" dirty="0"/>
              <a:t>There are several types of Letters of Credit (LC) used in international trade. Here is a list of the main types:</a:t>
            </a:r>
          </a:p>
          <a:p>
            <a:pPr lvl="1"/>
            <a:r>
              <a:rPr lang="en-US" sz="2000" b="1" dirty="0"/>
              <a:t>Revocable Letter of Credit:</a:t>
            </a:r>
            <a:r>
              <a:rPr lang="en-US" sz="2000" dirty="0"/>
              <a:t> A type of LC that can be modified or canceled by the issuing bank without prior notice to the beneficiary.</a:t>
            </a:r>
          </a:p>
          <a:p>
            <a:pPr lvl="1"/>
            <a:r>
              <a:rPr lang="en-US" sz="2000" b="1" dirty="0"/>
              <a:t>Irrevocable Letter of Credit:</a:t>
            </a:r>
            <a:r>
              <a:rPr lang="en-US" sz="2000" dirty="0"/>
              <a:t> A type of LC that cannot be modified or canceled without the agreement of all parties involved, including the beneficiary, the issuing bank, and the Confirming Bank (if any).</a:t>
            </a:r>
          </a:p>
          <a:p>
            <a:pPr lvl="1"/>
            <a:r>
              <a:rPr lang="en-US" sz="2000" b="1" dirty="0"/>
              <a:t>Confirmed Letter of Credit</a:t>
            </a:r>
            <a:r>
              <a:rPr lang="en-US" sz="2000" dirty="0"/>
              <a:t>: An LC that has been guaranteed by a second bank, known as the confirming bank, in addition to the issuing bank. This provides additional assurance to the beneficiary that payment will be made.</a:t>
            </a:r>
          </a:p>
          <a:p>
            <a:pPr lvl="1"/>
            <a:r>
              <a:rPr lang="en-US" sz="2000" b="1" dirty="0"/>
              <a:t>Standby Letter of Credit:</a:t>
            </a:r>
            <a:r>
              <a:rPr lang="en-US" sz="2000" dirty="0"/>
              <a:t> A type of LC that is used as a backup to ensure payment in case the applicant fails to fulfill their contractual obligations.</a:t>
            </a:r>
          </a:p>
          <a:p>
            <a:pPr lvl="1"/>
            <a:r>
              <a:rPr lang="en-US" sz="2000" b="1" dirty="0"/>
              <a:t>Transferable Letter of Credit</a:t>
            </a:r>
            <a:r>
              <a:rPr lang="en-US" sz="2000" dirty="0"/>
              <a:t>: An LC that allows the beneficiary to transfer all or part of the proceeds to one or more third parties.</a:t>
            </a:r>
          </a:p>
        </p:txBody>
      </p:sp>
    </p:spTree>
    <p:extLst>
      <p:ext uri="{BB962C8B-B14F-4D97-AF65-F5344CB8AC3E}">
        <p14:creationId xmlns:p14="http://schemas.microsoft.com/office/powerpoint/2010/main" val="126339050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08269"/>
          </a:xfrm>
        </p:spPr>
        <p:txBody>
          <a:bodyPr>
            <a:normAutofit fontScale="90000"/>
          </a:bodyPr>
          <a:lstStyle/>
          <a:p>
            <a:r>
              <a:rPr lang="en-US" dirty="0" err="1">
                <a:ln>
                  <a:solidFill>
                    <a:schemeClr val="tx1"/>
                  </a:solidFill>
                </a:ln>
                <a:solidFill>
                  <a:schemeClr val="accent6">
                    <a:lumMod val="75000"/>
                  </a:schemeClr>
                </a:solidFill>
              </a:rPr>
              <a:t>Contd</a:t>
            </a:r>
            <a:r>
              <a:rPr lang="en-US" dirty="0">
                <a:ln>
                  <a:solidFill>
                    <a:schemeClr val="tx1"/>
                  </a:solidFill>
                </a:ln>
                <a:solidFill>
                  <a:schemeClr val="accent6">
                    <a:lumMod val="75000"/>
                  </a:schemeClr>
                </a:solidFill>
              </a:rPr>
              <a:t>…</a:t>
            </a:r>
          </a:p>
        </p:txBody>
      </p:sp>
      <p:sp>
        <p:nvSpPr>
          <p:cNvPr id="3" name="Text Placeholder 2"/>
          <p:cNvSpPr>
            <a:spLocks noGrp="1"/>
          </p:cNvSpPr>
          <p:nvPr>
            <p:ph type="body" idx="1"/>
          </p:nvPr>
        </p:nvSpPr>
        <p:spPr>
          <a:xfrm>
            <a:off x="442453" y="1165124"/>
            <a:ext cx="11326760" cy="5471650"/>
          </a:xfrm>
        </p:spPr>
        <p:txBody>
          <a:bodyPr>
            <a:noAutofit/>
          </a:bodyPr>
          <a:lstStyle/>
          <a:p>
            <a:pPr lvl="1"/>
            <a:r>
              <a:rPr lang="en-US" sz="2000" b="1" dirty="0"/>
              <a:t>Back-to-Back Letter of Credit:</a:t>
            </a:r>
            <a:r>
              <a:rPr lang="en-US" sz="2000" dirty="0"/>
              <a:t> An LC that is issued based on an existing LC, where the beneficiary uses the first LC as collateral to secure a second LC for a different transaction.</a:t>
            </a:r>
          </a:p>
          <a:p>
            <a:pPr lvl="1"/>
            <a:r>
              <a:rPr lang="en-US" sz="2000" b="1" dirty="0"/>
              <a:t>Red Clause Letter of Credit:</a:t>
            </a:r>
            <a:r>
              <a:rPr lang="en-US" sz="2000" dirty="0"/>
              <a:t> An LC that allows the beneficiary to receive a portion of the payment before completing the shipment, typically used to finance production.</a:t>
            </a:r>
          </a:p>
          <a:p>
            <a:pPr lvl="1"/>
            <a:r>
              <a:rPr lang="en-US" sz="2000" b="1" dirty="0"/>
              <a:t>Green Clause Letter of Credit:</a:t>
            </a:r>
            <a:r>
              <a:rPr lang="en-US" sz="2000" dirty="0"/>
              <a:t> An LC that allows the beneficiary to store the goods in a warehouse before shipment and receive financing against the stored goods.</a:t>
            </a:r>
          </a:p>
          <a:p>
            <a:pPr lvl="1"/>
            <a:r>
              <a:rPr lang="en-US" sz="2000" b="1" dirty="0"/>
              <a:t>Revolving Letter of Credit:</a:t>
            </a:r>
            <a:r>
              <a:rPr lang="en-US" sz="2000" dirty="0"/>
              <a:t> An LC that allows the beneficiary to draw down funds multiple times within a specified period, up to a certain amount.</a:t>
            </a:r>
          </a:p>
          <a:p>
            <a:pPr lvl="1"/>
            <a:r>
              <a:rPr lang="en-US" sz="2000" b="1" dirty="0"/>
              <a:t>Sight Letter of Credit</a:t>
            </a:r>
            <a:r>
              <a:rPr lang="en-US" sz="2000" dirty="0"/>
              <a:t>: An LC that requires payment to be made immediately upon presentation of the required documents.</a:t>
            </a:r>
          </a:p>
          <a:p>
            <a:pPr lvl="1"/>
            <a:r>
              <a:rPr lang="en-US" sz="2000" b="1" dirty="0"/>
              <a:t>Time/</a:t>
            </a:r>
            <a:r>
              <a:rPr lang="en-US" sz="2000" b="1" dirty="0" err="1"/>
              <a:t>Usance</a:t>
            </a:r>
            <a:r>
              <a:rPr lang="en-US" sz="2000" b="1" dirty="0"/>
              <a:t> Letter of Credit</a:t>
            </a:r>
            <a:r>
              <a:rPr lang="en-US" sz="2000" dirty="0"/>
              <a:t>: An LC that allows for payment to be made at a later date, typically 30, 60, or 90 days after acceptance or presentation of the required documents.</a:t>
            </a:r>
          </a:p>
          <a:p>
            <a:pPr lvl="0"/>
            <a:r>
              <a:rPr lang="en-US" sz="2000" dirty="0"/>
              <a:t>Each type of LC has specific terms and conditions that must be met for payment to be made, and it is important for all parties involved to fully understand and comply with these requirements to avoid any issues or disputes.</a:t>
            </a:r>
          </a:p>
        </p:txBody>
      </p:sp>
    </p:spTree>
    <p:extLst>
      <p:ext uri="{BB962C8B-B14F-4D97-AF65-F5344CB8AC3E}">
        <p14:creationId xmlns:p14="http://schemas.microsoft.com/office/powerpoint/2010/main" val="383161030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Autofit/>
          </a:bodyPr>
          <a:lstStyle/>
          <a:p>
            <a:r>
              <a:rPr lang="en-US" dirty="0">
                <a:ln>
                  <a:solidFill>
                    <a:schemeClr val="tx1"/>
                  </a:solidFill>
                </a:ln>
                <a:solidFill>
                  <a:schemeClr val="accent6">
                    <a:lumMod val="75000"/>
                  </a:schemeClr>
                </a:solidFill>
              </a:rPr>
              <a:t>Discuss the parties involved in L/C along with their roles and responsibilities.  </a:t>
            </a:r>
            <a:r>
              <a:rPr lang="en-US" sz="2800" dirty="0">
                <a:ln>
                  <a:solidFill>
                    <a:schemeClr val="tx1"/>
                  </a:solidFill>
                </a:ln>
                <a:solidFill>
                  <a:schemeClr val="accent6">
                    <a:lumMod val="75000"/>
                  </a:schemeClr>
                </a:solidFill>
              </a:rPr>
              <a:t>(April,2020) . (April,2019) . (Oct, 2018</a:t>
            </a:r>
            <a:r>
              <a:rPr lang="en-US" sz="2800" dirty="0" smtClean="0">
                <a:ln>
                  <a:solidFill>
                    <a:schemeClr val="tx1"/>
                  </a:solidFill>
                </a:ln>
                <a:solidFill>
                  <a:schemeClr val="accent6">
                    <a:lumMod val="75000"/>
                  </a:schemeClr>
                </a:solidFill>
              </a:rPr>
              <a:t>) (April 2024)</a:t>
            </a:r>
            <a:endParaRPr lang="en-US" dirty="0">
              <a:ln>
                <a:solidFill>
                  <a:schemeClr val="tx1"/>
                </a:solidFill>
              </a:ln>
              <a:solidFill>
                <a:schemeClr val="accent6">
                  <a:lumMod val="75000"/>
                </a:schemeClr>
              </a:solidFill>
            </a:endParaRPr>
          </a:p>
        </p:txBody>
      </p:sp>
      <p:sp>
        <p:nvSpPr>
          <p:cNvPr id="3" name="Text Placeholder 2"/>
          <p:cNvSpPr>
            <a:spLocks noGrp="1"/>
          </p:cNvSpPr>
          <p:nvPr>
            <p:ph type="body" idx="1"/>
          </p:nvPr>
        </p:nvSpPr>
        <p:spPr>
          <a:xfrm>
            <a:off x="838200" y="1825625"/>
            <a:ext cx="10515600" cy="4351338"/>
          </a:xfrm>
        </p:spPr>
        <p:txBody>
          <a:bodyPr>
            <a:normAutofit fontScale="85000" lnSpcReduction="20000"/>
          </a:bodyPr>
          <a:lstStyle/>
          <a:p>
            <a:pPr lvl="0"/>
            <a:r>
              <a:rPr lang="en-US" dirty="0"/>
              <a:t>There are </a:t>
            </a:r>
            <a:r>
              <a:rPr lang="en-US" b="1" dirty="0"/>
              <a:t>typically five parties</a:t>
            </a:r>
            <a:r>
              <a:rPr lang="en-US" dirty="0"/>
              <a:t> involved in a Letter of Credit (LC) transaction:</a:t>
            </a:r>
          </a:p>
          <a:p>
            <a:pPr lvl="1"/>
            <a:r>
              <a:rPr lang="en-US" b="1" dirty="0"/>
              <a:t>Applicant (Buyer):</a:t>
            </a:r>
            <a:r>
              <a:rPr lang="en-US" dirty="0"/>
              <a:t> The buyer or importer is the party that requests the issuance of an LC from their bank. The applicant is responsible for paying the bank fees and ensuring that the terms and conditions of the LC are agreed upon with the beneficiary.</a:t>
            </a:r>
          </a:p>
          <a:p>
            <a:pPr lvl="1"/>
            <a:r>
              <a:rPr lang="en-US" b="1" dirty="0"/>
              <a:t>Issuing Bank:</a:t>
            </a:r>
            <a:r>
              <a:rPr lang="en-US" dirty="0"/>
              <a:t> The issuing bank is the bank that issues the LC on behalf of the buyer. The issuing bank is responsible for ensuring that the terms and conditions of the LC are in accordance with the buyer's instructions and the international rules and regulations.</a:t>
            </a:r>
          </a:p>
          <a:p>
            <a:pPr lvl="1"/>
            <a:r>
              <a:rPr lang="en-US" b="1" dirty="0"/>
              <a:t>Beneficiary (Seller):</a:t>
            </a:r>
            <a:r>
              <a:rPr lang="en-US" dirty="0"/>
              <a:t> The seller or exporter is the party that receives the LC and is entitled to receive payment if they meet all the terms and conditions of the LC. The beneficiary is responsible for presenting the required documents to the bank to receive payment.</a:t>
            </a:r>
          </a:p>
          <a:p>
            <a:pPr lvl="1"/>
            <a:r>
              <a:rPr lang="en-US" b="1" dirty="0"/>
              <a:t>Advising Bank:</a:t>
            </a:r>
            <a:r>
              <a:rPr lang="en-US" dirty="0"/>
              <a:t> The advising bank is the bank that advises the beneficiary of the LC's issuance and terms and conditions. The advising bank may also act as a confirming bank if the beneficiary requires additional assurance of payment.</a:t>
            </a:r>
          </a:p>
          <a:p>
            <a:pPr lvl="1"/>
            <a:r>
              <a:rPr lang="en-US" b="1" dirty="0"/>
              <a:t>Confirming Bank (Optional):</a:t>
            </a:r>
            <a:r>
              <a:rPr lang="en-US" dirty="0"/>
              <a:t> The confirming bank is an additional bank that provides confirmation of payment to the beneficiary, in addition to the issuing bank's obligation. The confirming bank adds an extra layer of assurance for the beneficiary, especially when dealing with an unfamiliar or high-risk issuing bank.</a:t>
            </a:r>
          </a:p>
        </p:txBody>
      </p:sp>
    </p:spTree>
    <p:extLst>
      <p:ext uri="{BB962C8B-B14F-4D97-AF65-F5344CB8AC3E}">
        <p14:creationId xmlns:p14="http://schemas.microsoft.com/office/powerpoint/2010/main" val="410277457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Autofit/>
          </a:bodyPr>
          <a:lstStyle/>
          <a:p>
            <a:r>
              <a:rPr lang="en-US" dirty="0" err="1">
                <a:ln>
                  <a:solidFill>
                    <a:schemeClr val="tx1"/>
                  </a:solidFill>
                </a:ln>
                <a:solidFill>
                  <a:schemeClr val="accent6">
                    <a:lumMod val="75000"/>
                  </a:schemeClr>
                </a:solidFill>
              </a:rPr>
              <a:t>Contd</a:t>
            </a:r>
            <a:r>
              <a:rPr lang="en-US" dirty="0">
                <a:ln>
                  <a:solidFill>
                    <a:schemeClr val="tx1"/>
                  </a:solidFill>
                </a:ln>
                <a:solidFill>
                  <a:schemeClr val="accent6">
                    <a:lumMod val="75000"/>
                  </a:schemeClr>
                </a:solidFill>
              </a:rPr>
              <a:t>…</a:t>
            </a:r>
          </a:p>
        </p:txBody>
      </p:sp>
      <p:sp>
        <p:nvSpPr>
          <p:cNvPr id="3" name="Text Placeholder 2"/>
          <p:cNvSpPr>
            <a:spLocks noGrp="1"/>
          </p:cNvSpPr>
          <p:nvPr>
            <p:ph type="body" idx="1"/>
          </p:nvPr>
        </p:nvSpPr>
        <p:spPr>
          <a:xfrm>
            <a:off x="838200" y="1825625"/>
            <a:ext cx="10515600" cy="4351338"/>
          </a:xfrm>
        </p:spPr>
        <p:txBody>
          <a:bodyPr>
            <a:normAutofit fontScale="92500" lnSpcReduction="10000"/>
          </a:bodyPr>
          <a:lstStyle/>
          <a:p>
            <a:pPr marL="0" lvl="0" indent="0">
              <a:buNone/>
            </a:pPr>
            <a:r>
              <a:rPr lang="en-US" dirty="0"/>
              <a:t>Each party in the LC transaction has specific roles and responsibilities:</a:t>
            </a:r>
          </a:p>
          <a:p>
            <a:pPr lvl="1"/>
            <a:r>
              <a:rPr lang="en-US" b="1" dirty="0"/>
              <a:t>The buyer</a:t>
            </a:r>
            <a:r>
              <a:rPr lang="en-US" dirty="0"/>
              <a:t> is responsible for providing the necessary funds and ensuring that the terms and conditions of the LC are in accordance with the trade agreement.</a:t>
            </a:r>
          </a:p>
          <a:p>
            <a:pPr lvl="1"/>
            <a:r>
              <a:rPr lang="en-US" b="1" dirty="0"/>
              <a:t>The issuing bank</a:t>
            </a:r>
            <a:r>
              <a:rPr lang="en-US" dirty="0"/>
              <a:t> is responsible for issuing the LC and ensuring that the terms and conditions of the LC are in accordance with the buyer's instructions and the international rules and regulations.</a:t>
            </a:r>
          </a:p>
          <a:p>
            <a:pPr lvl="1"/>
            <a:r>
              <a:rPr lang="en-US" b="1" dirty="0"/>
              <a:t>The seller</a:t>
            </a:r>
            <a:r>
              <a:rPr lang="en-US" dirty="0"/>
              <a:t> is responsible for shipping the goods or providing the services and presenting the required documents to the bank to receive payment.</a:t>
            </a:r>
          </a:p>
          <a:p>
            <a:pPr lvl="1"/>
            <a:r>
              <a:rPr lang="en-US" b="1" dirty="0"/>
              <a:t>The advising bank</a:t>
            </a:r>
            <a:r>
              <a:rPr lang="en-US" dirty="0"/>
              <a:t> is responsible for advising the beneficiary of the LC's issuance and terms and conditions, and may also act as a confirming bank if required.</a:t>
            </a:r>
          </a:p>
          <a:p>
            <a:pPr lvl="1"/>
            <a:r>
              <a:rPr lang="en-US" b="1" dirty="0"/>
              <a:t>The confirming bank</a:t>
            </a:r>
            <a:r>
              <a:rPr lang="en-US" dirty="0"/>
              <a:t> is responsible for providing additional assurance of payment to the beneficiary, in addition to the issuing bank's obligation.</a:t>
            </a:r>
          </a:p>
          <a:p>
            <a:pPr marL="0" lvl="0" indent="0">
              <a:buNone/>
            </a:pPr>
            <a:r>
              <a:rPr lang="en-US" dirty="0"/>
              <a:t>In summary, the roles and responsibilities of the parties involved in an LC transaction are crucial in ensuring a smooth and secure payment process in international trade.</a:t>
            </a:r>
          </a:p>
        </p:txBody>
      </p:sp>
    </p:spTree>
    <p:extLst>
      <p:ext uri="{BB962C8B-B14F-4D97-AF65-F5344CB8AC3E}">
        <p14:creationId xmlns:p14="http://schemas.microsoft.com/office/powerpoint/2010/main" val="150146396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1004"/>
          </a:xfrm>
        </p:spPr>
        <p:txBody>
          <a:bodyPr>
            <a:normAutofit/>
          </a:bodyPr>
          <a:lstStyle/>
          <a:p>
            <a:r>
              <a:rPr lang="en-US" sz="3400" dirty="0">
                <a:ln>
                  <a:solidFill>
                    <a:schemeClr val="tx1"/>
                  </a:solidFill>
                </a:ln>
                <a:solidFill>
                  <a:schemeClr val="accent6">
                    <a:lumMod val="75000"/>
                  </a:schemeClr>
                </a:solidFill>
              </a:rPr>
              <a:t>Why documentary credit is so preferred worldwide? Explain </a:t>
            </a:r>
            <a:r>
              <a:rPr lang="en-US" sz="1800" dirty="0">
                <a:ln>
                  <a:solidFill>
                    <a:schemeClr val="tx1"/>
                  </a:solidFill>
                </a:ln>
                <a:solidFill>
                  <a:schemeClr val="accent6">
                    <a:lumMod val="75000"/>
                  </a:schemeClr>
                </a:solidFill>
              </a:rPr>
              <a:t>(Nov,2022) (Oct 2023)</a:t>
            </a:r>
          </a:p>
        </p:txBody>
      </p:sp>
      <p:sp>
        <p:nvSpPr>
          <p:cNvPr id="3" name="Text Placeholder 2"/>
          <p:cNvSpPr>
            <a:spLocks noGrp="1"/>
          </p:cNvSpPr>
          <p:nvPr>
            <p:ph type="body" idx="1"/>
          </p:nvPr>
        </p:nvSpPr>
        <p:spPr>
          <a:xfrm>
            <a:off x="838200" y="1342102"/>
            <a:ext cx="10515600" cy="5043949"/>
          </a:xfrm>
        </p:spPr>
        <p:txBody>
          <a:bodyPr>
            <a:normAutofit fontScale="77500" lnSpcReduction="20000"/>
          </a:bodyPr>
          <a:lstStyle/>
          <a:p>
            <a:pPr lvl="0"/>
            <a:r>
              <a:rPr lang="en-US" dirty="0"/>
              <a:t>Documentary Credit, also known as Letter of Credit (LC), is preferred worldwide in international trade transactions because it provides a level of security for both the buyer (importer) and seller (exporter), reduces the risk of non-payment and fraud, and is widely recognized and accepted by banks and businesses worldwide.</a:t>
            </a:r>
          </a:p>
          <a:p>
            <a:pPr lvl="0"/>
            <a:r>
              <a:rPr lang="en-US" dirty="0"/>
              <a:t>One of the main reasons for the popularity of documentary credit is that it provides a guarantee of payment to the seller. The buyer's bank acts as an intermediary, ensuring that payment is made only when the seller has met all the terms and conditions of the LC. This reduces the risk of non-payment for the seller, who can rely on the LC as a guarantee of payment. The buyer also benefits from the LC, as they can inspect the documents before making payment, ensuring that the goods or services meet the agreed-upon terms.</a:t>
            </a:r>
          </a:p>
          <a:p>
            <a:pPr lvl="0"/>
            <a:r>
              <a:rPr lang="en-US" dirty="0"/>
              <a:t>Furthermore, LCs are governed by international rules and regulations, such as the Uniform Customs and Practice for Documentary Credits (UCP 600), which ensure that all parties understand their rights and obligations. This standardization reduces the potential for misunderstandings and disputes in international trade.</a:t>
            </a:r>
          </a:p>
          <a:p>
            <a:pPr lvl="0"/>
            <a:r>
              <a:rPr lang="en-US" dirty="0"/>
              <a:t>Additionally, LCs provide a level of protection against fraud in international trade. The requirement for specific documents, such as bills of lading, certificates of origin, and inspection certificates, reduces the risk of fraudulent transactions. The banks involved in the LC process also verify the authenticity of the documents, further reducing the risk of fraud.</a:t>
            </a:r>
          </a:p>
          <a:p>
            <a:pPr lvl="0"/>
            <a:r>
              <a:rPr lang="en-US" dirty="0"/>
              <a:t>Overall, the benefits of documentary credit, including the security it provides to both the buyer and seller, reduced risk of non-payment and fraud, and its international recognition and standardization, make it a preferred payment method in international trade.</a:t>
            </a:r>
          </a:p>
        </p:txBody>
      </p:sp>
    </p:spTree>
    <p:extLst>
      <p:ext uri="{BB962C8B-B14F-4D97-AF65-F5344CB8AC3E}">
        <p14:creationId xmlns:p14="http://schemas.microsoft.com/office/powerpoint/2010/main" val="366211608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11507"/>
          </a:xfrm>
        </p:spPr>
        <p:txBody>
          <a:bodyPr>
            <a:normAutofit fontScale="90000"/>
          </a:bodyPr>
          <a:lstStyle/>
          <a:p>
            <a:r>
              <a:rPr lang="en-US" dirty="0">
                <a:ln>
                  <a:solidFill>
                    <a:schemeClr val="tx1"/>
                  </a:solidFill>
                </a:ln>
                <a:solidFill>
                  <a:schemeClr val="accent6">
                    <a:lumMod val="75000"/>
                  </a:schemeClr>
                </a:solidFill>
              </a:rPr>
              <a:t>Preparatory steps for opening a letter of credit. </a:t>
            </a:r>
            <a:r>
              <a:rPr lang="en-US" sz="2400" dirty="0">
                <a:ln>
                  <a:solidFill>
                    <a:schemeClr val="tx1"/>
                  </a:solidFill>
                </a:ln>
                <a:solidFill>
                  <a:schemeClr val="accent6">
                    <a:lumMod val="75000"/>
                  </a:schemeClr>
                </a:solidFill>
              </a:rPr>
              <a:t>(Oct 2023)</a:t>
            </a:r>
            <a:r>
              <a:rPr lang="en-US" sz="2400" dirty="0" smtClean="0">
                <a:ln>
                  <a:solidFill>
                    <a:schemeClr val="tx1"/>
                  </a:solidFill>
                </a:ln>
                <a:solidFill>
                  <a:schemeClr val="accent6">
                    <a:lumMod val="75000"/>
                  </a:schemeClr>
                </a:solidFill>
              </a:rPr>
              <a:t>(</a:t>
            </a:r>
            <a:r>
              <a:rPr lang="en-US" sz="2400" dirty="0">
                <a:ln>
                  <a:solidFill>
                    <a:schemeClr val="tx1"/>
                  </a:solidFill>
                </a:ln>
                <a:solidFill>
                  <a:schemeClr val="accent6">
                    <a:lumMod val="75000"/>
                  </a:schemeClr>
                </a:solidFill>
              </a:rPr>
              <a:t>Nov,2022) (April,2019)</a:t>
            </a:r>
          </a:p>
        </p:txBody>
      </p:sp>
      <p:sp>
        <p:nvSpPr>
          <p:cNvPr id="3" name="Text Placeholder 2"/>
          <p:cNvSpPr>
            <a:spLocks noGrp="1"/>
          </p:cNvSpPr>
          <p:nvPr>
            <p:ph type="body" idx="1"/>
          </p:nvPr>
        </p:nvSpPr>
        <p:spPr>
          <a:xfrm>
            <a:off x="838200" y="1156447"/>
            <a:ext cx="10515600" cy="5336428"/>
          </a:xfrm>
        </p:spPr>
        <p:txBody>
          <a:bodyPr>
            <a:normAutofit fontScale="77500" lnSpcReduction="20000"/>
          </a:bodyPr>
          <a:lstStyle/>
          <a:p>
            <a:pPr marL="0" lvl="0" indent="0">
              <a:buNone/>
            </a:pPr>
            <a:r>
              <a:rPr lang="en-US" dirty="0"/>
              <a:t>Opening a letter of credit (LC) involves several preparatory steps to ensure that the transaction is carried out smoothly and efficiently. Here are some of the preparatory steps that should be taken before opening an LC:</a:t>
            </a:r>
          </a:p>
          <a:p>
            <a:pPr lvl="1"/>
            <a:r>
              <a:rPr lang="en-US" dirty="0"/>
              <a:t>Negotiate the terms and conditions of the LC: The buyer (importer) and the seller (exporter) should negotiate the terms and conditions of the LC before it is opened. This includes the type and quantity of goods to be traded, the price, the delivery date, and other relevant terms.</a:t>
            </a:r>
          </a:p>
          <a:p>
            <a:pPr lvl="1"/>
            <a:r>
              <a:rPr lang="en-US" dirty="0"/>
              <a:t>Determine the type of LC: The parties should determine the type of LC that best suits their needs. This includes determining whether a confirmed or unconfirmed LC is needed, whether the LC should be irrevocable or revocable, and whether the LC should be a sight or a </a:t>
            </a:r>
            <a:r>
              <a:rPr lang="en-US" dirty="0" err="1"/>
              <a:t>usance</a:t>
            </a:r>
            <a:r>
              <a:rPr lang="en-US" dirty="0"/>
              <a:t> LC.</a:t>
            </a:r>
          </a:p>
          <a:p>
            <a:pPr lvl="1"/>
            <a:r>
              <a:rPr lang="en-US" dirty="0"/>
              <a:t>Select the issuing bank: The buyer should select an issuing bank that is reputable and has experience in handling LCs. The issuing bank should also have correspondent relationships with banks in the seller's country to facilitate the transaction.</a:t>
            </a:r>
          </a:p>
          <a:p>
            <a:pPr lvl="1"/>
            <a:r>
              <a:rPr lang="en-US" dirty="0"/>
              <a:t>Identify the beneficiary: The beneficiary (exporter) should be identified and their contact information should be obtained. This includes their name, address, and bank account details.</a:t>
            </a:r>
          </a:p>
          <a:p>
            <a:pPr lvl="1"/>
            <a:r>
              <a:rPr lang="en-US" dirty="0"/>
              <a:t>Obtain the necessary documents: The buyer should obtain the necessary documents, such as the pro forma invoice, purchase order, and shipping documents, to support the transaction and ensure that the LC is properly drafted.</a:t>
            </a:r>
          </a:p>
          <a:p>
            <a:pPr lvl="1"/>
            <a:r>
              <a:rPr lang="en-US" dirty="0"/>
              <a:t>Obtain approval from relevant authorities: Depending on the countries involved in the transaction, the buyer may need to obtain approval from relevant authorities, such as the central bank or the ministry of commerce, before opening the LC.</a:t>
            </a:r>
          </a:p>
          <a:p>
            <a:pPr lvl="1"/>
            <a:r>
              <a:rPr lang="en-US" dirty="0"/>
              <a:t>Once these preparatory steps are completed, the buyer can prepare the necessary documentation and instructions for the issuing bank to open the LC. It is important to ensure that all information provided is accurate and complete to avoid delays and errors in the transaction.</a:t>
            </a:r>
          </a:p>
        </p:txBody>
      </p:sp>
    </p:spTree>
    <p:extLst>
      <p:ext uri="{BB962C8B-B14F-4D97-AF65-F5344CB8AC3E}">
        <p14:creationId xmlns:p14="http://schemas.microsoft.com/office/powerpoint/2010/main" val="161580394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11507"/>
          </a:xfrm>
        </p:spPr>
        <p:txBody>
          <a:bodyPr>
            <a:normAutofit/>
          </a:bodyPr>
          <a:lstStyle/>
          <a:p>
            <a:r>
              <a:rPr lang="en-US" dirty="0" smtClean="0">
                <a:ln>
                  <a:solidFill>
                    <a:schemeClr val="tx1"/>
                  </a:solidFill>
                </a:ln>
                <a:solidFill>
                  <a:schemeClr val="accent6">
                    <a:lumMod val="75000"/>
                  </a:schemeClr>
                </a:solidFill>
              </a:rPr>
              <a:t>How to </a:t>
            </a:r>
            <a:r>
              <a:rPr lang="en-US" dirty="0">
                <a:ln>
                  <a:solidFill>
                    <a:schemeClr val="tx1"/>
                  </a:solidFill>
                </a:ln>
                <a:solidFill>
                  <a:schemeClr val="accent6">
                    <a:lumMod val="75000"/>
                  </a:schemeClr>
                </a:solidFill>
              </a:rPr>
              <a:t>handle discrepant documents? </a:t>
            </a:r>
            <a:r>
              <a:rPr lang="en-US" sz="2200" dirty="0">
                <a:ln>
                  <a:solidFill>
                    <a:schemeClr val="tx1"/>
                  </a:solidFill>
                </a:ln>
                <a:solidFill>
                  <a:schemeClr val="accent6">
                    <a:lumMod val="75000"/>
                  </a:schemeClr>
                </a:solidFill>
              </a:rPr>
              <a:t>(Oct 2023</a:t>
            </a:r>
            <a:r>
              <a:rPr lang="en-US" sz="2200" dirty="0" smtClean="0">
                <a:ln>
                  <a:solidFill>
                    <a:schemeClr val="tx1"/>
                  </a:solidFill>
                </a:ln>
                <a:solidFill>
                  <a:schemeClr val="accent6">
                    <a:lumMod val="75000"/>
                  </a:schemeClr>
                </a:solidFill>
              </a:rPr>
              <a:t>) (April 2024)</a:t>
            </a:r>
            <a:endParaRPr lang="en-US" sz="2200" dirty="0">
              <a:ln>
                <a:solidFill>
                  <a:schemeClr val="tx1"/>
                </a:solidFill>
              </a:ln>
              <a:solidFill>
                <a:schemeClr val="accent6">
                  <a:lumMod val="75000"/>
                </a:schemeClr>
              </a:solidFill>
            </a:endParaRPr>
          </a:p>
        </p:txBody>
      </p:sp>
      <p:sp>
        <p:nvSpPr>
          <p:cNvPr id="3" name="Text Placeholder 2"/>
          <p:cNvSpPr>
            <a:spLocks noGrp="1"/>
          </p:cNvSpPr>
          <p:nvPr>
            <p:ph type="body" idx="1"/>
          </p:nvPr>
        </p:nvSpPr>
        <p:spPr>
          <a:xfrm>
            <a:off x="838200" y="1156447"/>
            <a:ext cx="10515600" cy="5336428"/>
          </a:xfrm>
        </p:spPr>
        <p:txBody>
          <a:bodyPr>
            <a:normAutofit fontScale="85000" lnSpcReduction="20000"/>
          </a:bodyPr>
          <a:lstStyle/>
          <a:p>
            <a:r>
              <a:rPr lang="en-US" dirty="0"/>
              <a:t>After receiving the documents from negotiating bank the issuing bank examine the </a:t>
            </a:r>
            <a:r>
              <a:rPr lang="en-US" dirty="0" smtClean="0"/>
              <a:t>documents whether it is compliant presentation or not</a:t>
            </a:r>
            <a:r>
              <a:rPr lang="en-US" dirty="0"/>
              <a:t>. As per UCP 600, sub-article 14(b) documents must be examined within a maximum period </a:t>
            </a:r>
            <a:r>
              <a:rPr lang="en-US" dirty="0">
                <a:solidFill>
                  <a:srgbClr val="FF0000"/>
                </a:solidFill>
              </a:rPr>
              <a:t>of 5(five) banking days </a:t>
            </a:r>
            <a:r>
              <a:rPr lang="en-US" dirty="0"/>
              <a:t>following the day of presentation.</a:t>
            </a:r>
          </a:p>
          <a:p>
            <a:r>
              <a:rPr lang="en-US" dirty="0" smtClean="0"/>
              <a:t>As </a:t>
            </a:r>
            <a:r>
              <a:rPr lang="en-US" dirty="0"/>
              <a:t>per articles 2 of </a:t>
            </a:r>
            <a:r>
              <a:rPr lang="en-US" dirty="0" smtClean="0"/>
              <a:t>UCPDC600, complying </a:t>
            </a:r>
            <a:r>
              <a:rPr lang="en-US" dirty="0"/>
              <a:t>presentation means a presentation that:</a:t>
            </a:r>
          </a:p>
          <a:p>
            <a:pPr lvl="1"/>
            <a:r>
              <a:rPr lang="en-US" dirty="0"/>
              <a:t>It is in accordance with the terms and conditions of the credit.</a:t>
            </a:r>
          </a:p>
          <a:p>
            <a:pPr lvl="1"/>
            <a:r>
              <a:rPr lang="en-US" dirty="0"/>
              <a:t>It is in conform with the applicable provision of UCPDC600</a:t>
            </a:r>
          </a:p>
          <a:p>
            <a:pPr lvl="1"/>
            <a:r>
              <a:rPr lang="en-US" dirty="0"/>
              <a:t>It is within the frame work of International Standard Banking Practices (ISBP).</a:t>
            </a:r>
          </a:p>
          <a:p>
            <a:r>
              <a:rPr lang="en-US" dirty="0"/>
              <a:t>As per UCP 600, sub-article 15(a), </a:t>
            </a:r>
            <a:r>
              <a:rPr lang="en-US" dirty="0" smtClean="0"/>
              <a:t>if the documents compliant, is </a:t>
            </a:r>
            <a:r>
              <a:rPr lang="en-US" dirty="0"/>
              <a:t>obligated by the issuing bank to take up the documents and effect </a:t>
            </a:r>
            <a:r>
              <a:rPr lang="en-US" dirty="0" smtClean="0"/>
              <a:t>settlement as per LC.</a:t>
            </a:r>
          </a:p>
          <a:p>
            <a:r>
              <a:rPr lang="en-US" dirty="0" smtClean="0"/>
              <a:t>If not compliant</a:t>
            </a:r>
            <a:r>
              <a:rPr lang="en-US" dirty="0"/>
              <a:t>, It is not obligated by the issuing bank to take up the documents and effect settlement</a:t>
            </a:r>
            <a:r>
              <a:rPr lang="en-US" dirty="0" smtClean="0"/>
              <a:t>.</a:t>
            </a:r>
          </a:p>
          <a:p>
            <a:r>
              <a:rPr lang="en-US" dirty="0"/>
              <a:t>If the issuing bank determines that the documents do not comply, it has two options:</a:t>
            </a:r>
          </a:p>
          <a:p>
            <a:pPr lvl="1"/>
            <a:r>
              <a:rPr lang="en-US" dirty="0"/>
              <a:t>First:  It may refuse the documents and provide notice of refusal in accordance with UCP 600, sub-article 16(c) in a single notice.</a:t>
            </a:r>
          </a:p>
          <a:p>
            <a:pPr lvl="1"/>
            <a:r>
              <a:rPr lang="en-US" dirty="0"/>
              <a:t>Second:  UCP 600, sub-article 16(b) gives the issuing bank the option, in its sole judgments, to approach the applicant for a waiver of the discrepancies. The issuing bank is not bound by an applicant’s  decision to waive the discrepancies.</a:t>
            </a:r>
          </a:p>
          <a:p>
            <a:r>
              <a:rPr lang="en-US" dirty="0"/>
              <a:t>If the issuing bank waives the discrepancies, then take up the documents and if the issuing bank rejects the documents, then refuse documents and give notice of refusal in accordance with UCP 600, sub-article 16(c) &amp; (d</a:t>
            </a:r>
            <a:r>
              <a:rPr lang="en-US" dirty="0" smtClean="0"/>
              <a:t>)</a:t>
            </a:r>
            <a:endParaRPr lang="en-US" dirty="0"/>
          </a:p>
        </p:txBody>
      </p:sp>
    </p:spTree>
    <p:extLst>
      <p:ext uri="{BB962C8B-B14F-4D97-AF65-F5344CB8AC3E}">
        <p14:creationId xmlns:p14="http://schemas.microsoft.com/office/powerpoint/2010/main" val="96081412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n>
                  <a:solidFill>
                    <a:schemeClr val="tx1"/>
                  </a:solidFill>
                </a:ln>
                <a:solidFill>
                  <a:schemeClr val="accent6">
                    <a:lumMod val="75000"/>
                  </a:schemeClr>
                </a:solidFill>
              </a:rPr>
              <a:t>Explain “Bank deals with documents, not goods or services?” </a:t>
            </a:r>
            <a:r>
              <a:rPr lang="en-US" sz="2200" dirty="0" smtClean="0">
                <a:ln>
                  <a:solidFill>
                    <a:schemeClr val="tx1"/>
                  </a:solidFill>
                </a:ln>
                <a:solidFill>
                  <a:schemeClr val="accent6">
                    <a:lumMod val="75000"/>
                  </a:schemeClr>
                </a:solidFill>
              </a:rPr>
              <a:t>(April 2024)</a:t>
            </a:r>
            <a:endParaRPr lang="en-US" sz="2200" dirty="0">
              <a:ln>
                <a:solidFill>
                  <a:schemeClr val="tx1"/>
                </a:solidFill>
              </a:ln>
              <a:solidFill>
                <a:schemeClr val="accent6">
                  <a:lumMod val="75000"/>
                </a:schemeClr>
              </a:solidFill>
            </a:endParaRPr>
          </a:p>
        </p:txBody>
      </p:sp>
      <p:sp>
        <p:nvSpPr>
          <p:cNvPr id="4" name="Content Placeholder 3"/>
          <p:cNvSpPr>
            <a:spLocks noGrp="1"/>
          </p:cNvSpPr>
          <p:nvPr>
            <p:ph sz="half" idx="1"/>
          </p:nvPr>
        </p:nvSpPr>
        <p:spPr>
          <a:xfrm>
            <a:off x="838200" y="1825625"/>
            <a:ext cx="6501384" cy="4351338"/>
          </a:xfrm>
        </p:spPr>
        <p:txBody>
          <a:bodyPr>
            <a:normAutofit fontScale="85000" lnSpcReduction="10000"/>
          </a:bodyPr>
          <a:lstStyle/>
          <a:p>
            <a:r>
              <a:rPr lang="en-US" b="1" dirty="0"/>
              <a:t>UCP 600 Article 5: "Banks Deal with Documents, Not with Goods, Services or </a:t>
            </a:r>
            <a:r>
              <a:rPr lang="en-US" b="1" dirty="0" smtClean="0"/>
              <a:t>Performance“</a:t>
            </a:r>
          </a:p>
          <a:p>
            <a:r>
              <a:rPr lang="en-US" dirty="0" smtClean="0"/>
              <a:t>Article </a:t>
            </a:r>
            <a:r>
              <a:rPr lang="en-US" dirty="0"/>
              <a:t>5 of UCP 600 states that banks are only concerned with documents, not the actual goods, services, or performance in a letter of credit transaction. Even if goods are defective, as long as the documents conform to the credit terms, the bank will honor payment.</a:t>
            </a:r>
            <a:endParaRPr lang="en-US" dirty="0" smtClean="0"/>
          </a:p>
          <a:p>
            <a:r>
              <a:rPr lang="en-US" b="1" dirty="0"/>
              <a:t>Key Points</a:t>
            </a:r>
            <a:r>
              <a:rPr lang="en-US" b="1" dirty="0" smtClean="0"/>
              <a:t>:</a:t>
            </a:r>
          </a:p>
          <a:p>
            <a:r>
              <a:rPr lang="en-US" b="1" dirty="0" smtClean="0"/>
              <a:t>Documents </a:t>
            </a:r>
            <a:r>
              <a:rPr lang="en-US" b="1" dirty="0"/>
              <a:t>vs. Goods: </a:t>
            </a:r>
            <a:r>
              <a:rPr lang="en-US" dirty="0"/>
              <a:t>Banks do not verify the goods or services being traded. Their role is to ensure the submitted documents comply with the letter of credit terms</a:t>
            </a:r>
            <a:r>
              <a:rPr lang="en-US" dirty="0" smtClean="0"/>
              <a:t>.</a:t>
            </a:r>
          </a:p>
          <a:p>
            <a:r>
              <a:rPr lang="en-US" b="1" dirty="0" smtClean="0"/>
              <a:t>Limited Liability: </a:t>
            </a:r>
            <a:r>
              <a:rPr lang="en-US" dirty="0" smtClean="0"/>
              <a:t>Banks are not liable for the condition or fulfillment of goods, only responsible for verifying documents like bills of lading or invoices.</a:t>
            </a:r>
          </a:p>
        </p:txBody>
      </p:sp>
      <p:sp>
        <p:nvSpPr>
          <p:cNvPr id="5" name="Content Placeholder 4"/>
          <p:cNvSpPr>
            <a:spLocks noGrp="1"/>
          </p:cNvSpPr>
          <p:nvPr>
            <p:ph sz="half" idx="2"/>
          </p:nvPr>
        </p:nvSpPr>
        <p:spPr>
          <a:xfrm>
            <a:off x="7656576" y="1825625"/>
            <a:ext cx="3697224" cy="4351338"/>
          </a:xfrm>
        </p:spPr>
        <p:txBody>
          <a:bodyPr>
            <a:normAutofit fontScale="85000" lnSpcReduction="10000"/>
          </a:bodyPr>
          <a:lstStyle/>
          <a:p>
            <a:r>
              <a:rPr lang="en-US" b="1" dirty="0" smtClean="0"/>
              <a:t>Objective Review: </a:t>
            </a:r>
            <a:r>
              <a:rPr lang="en-US" dirty="0" smtClean="0"/>
              <a:t>Banks focus solely on document compliance, regardless of external factors related to goods or services.</a:t>
            </a:r>
          </a:p>
          <a:p>
            <a:r>
              <a:rPr lang="en-US" b="1" dirty="0" smtClean="0"/>
              <a:t>Risk </a:t>
            </a:r>
            <a:r>
              <a:rPr lang="en-US" b="1" dirty="0"/>
              <a:t>Transfer: </a:t>
            </a:r>
            <a:r>
              <a:rPr lang="en-US" dirty="0"/>
              <a:t>Responsibility for goods or services remains with the buyer and seller, not the bank</a:t>
            </a:r>
          </a:p>
          <a:p>
            <a:r>
              <a:rPr lang="en-US" b="1" dirty="0" smtClean="0"/>
              <a:t>Importance:</a:t>
            </a:r>
          </a:p>
          <a:p>
            <a:r>
              <a:rPr lang="en-US" dirty="0" smtClean="0"/>
              <a:t>This </a:t>
            </a:r>
            <a:r>
              <a:rPr lang="en-US" dirty="0"/>
              <a:t>article protects banks by focusing only on documents, leaving the risks of the actual transaction to the buyer and seller.</a:t>
            </a:r>
          </a:p>
        </p:txBody>
      </p:sp>
    </p:spTree>
    <p:extLst>
      <p:ext uri="{BB962C8B-B14F-4D97-AF65-F5344CB8AC3E}">
        <p14:creationId xmlns:p14="http://schemas.microsoft.com/office/powerpoint/2010/main" val="136526600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n>
                  <a:solidFill>
                    <a:schemeClr val="tx1"/>
                  </a:solidFill>
                </a:ln>
                <a:solidFill>
                  <a:schemeClr val="accent6">
                    <a:lumMod val="75000"/>
                  </a:schemeClr>
                </a:solidFill>
              </a:rPr>
              <a:t>Discuss the importance of Foreign Trade in the economy of Bangladesh </a:t>
            </a:r>
            <a:r>
              <a:rPr lang="en-US" sz="2200" dirty="0" smtClean="0">
                <a:ln>
                  <a:solidFill>
                    <a:schemeClr val="tx1"/>
                  </a:solidFill>
                </a:ln>
                <a:solidFill>
                  <a:schemeClr val="accent6">
                    <a:lumMod val="75000"/>
                  </a:schemeClr>
                </a:solidFill>
              </a:rPr>
              <a:t>(April 2024)</a:t>
            </a:r>
            <a:endParaRPr lang="en-US" sz="2200" dirty="0">
              <a:ln>
                <a:solidFill>
                  <a:schemeClr val="tx1"/>
                </a:solidFill>
              </a:ln>
              <a:solidFill>
                <a:schemeClr val="accent6">
                  <a:lumMod val="75000"/>
                </a:schemeClr>
              </a:solidFill>
            </a:endParaRPr>
          </a:p>
        </p:txBody>
      </p:sp>
      <p:sp>
        <p:nvSpPr>
          <p:cNvPr id="4" name="Content Placeholder 3"/>
          <p:cNvSpPr>
            <a:spLocks noGrp="1"/>
          </p:cNvSpPr>
          <p:nvPr>
            <p:ph sz="half" idx="1"/>
          </p:nvPr>
        </p:nvSpPr>
        <p:spPr>
          <a:xfrm>
            <a:off x="838200" y="1825625"/>
            <a:ext cx="5586984" cy="4351338"/>
          </a:xfrm>
        </p:spPr>
        <p:txBody>
          <a:bodyPr>
            <a:normAutofit fontScale="85000" lnSpcReduction="20000"/>
          </a:bodyPr>
          <a:lstStyle/>
          <a:p>
            <a:r>
              <a:rPr lang="en-US" b="1" dirty="0"/>
              <a:t>Foreign trade is a key driver and plays a crucial role in the economy of Bangladesh. The importance of Foreign Trade are given below: </a:t>
            </a:r>
            <a:endParaRPr lang="en-US" b="1" dirty="0" smtClean="0"/>
          </a:p>
          <a:p>
            <a:r>
              <a:rPr lang="en-US" b="1" dirty="0"/>
              <a:t>Economic Growth</a:t>
            </a:r>
            <a:r>
              <a:rPr lang="en-US" dirty="0"/>
              <a:t>: Foreign trade significantly contributes to Bangladesh's GDP, with exports, particularly in the garment industry, being a major driver.</a:t>
            </a:r>
          </a:p>
          <a:p>
            <a:r>
              <a:rPr lang="en-US" b="1" dirty="0"/>
              <a:t>Job Creation</a:t>
            </a:r>
            <a:r>
              <a:rPr lang="en-US" dirty="0"/>
              <a:t>: The export sector, especially textiles, generates millions of jobs, helping to reduce unemployment and poverty.</a:t>
            </a:r>
          </a:p>
          <a:p>
            <a:r>
              <a:rPr lang="en-US" b="1" dirty="0"/>
              <a:t>Foreign Exchange Earnings</a:t>
            </a:r>
            <a:r>
              <a:rPr lang="en-US" dirty="0"/>
              <a:t>: Exports, mainly ready-made garments, bring in vital foreign exchange, strengthening the country's currency and reserves</a:t>
            </a:r>
            <a:r>
              <a:rPr lang="en-US" dirty="0" smtClean="0"/>
              <a:t>.</a:t>
            </a:r>
          </a:p>
          <a:p>
            <a:r>
              <a:rPr lang="en-US" b="1" dirty="0"/>
              <a:t>Industrial Development</a:t>
            </a:r>
            <a:r>
              <a:rPr lang="en-US" dirty="0"/>
              <a:t>: Imports of raw materials and machinery support industrial growth and modernization, increasing productivity.</a:t>
            </a:r>
          </a:p>
          <a:p>
            <a:endParaRPr lang="en-US" dirty="0"/>
          </a:p>
          <a:p>
            <a:endParaRPr lang="en-US" dirty="0" smtClean="0"/>
          </a:p>
        </p:txBody>
      </p:sp>
      <p:sp>
        <p:nvSpPr>
          <p:cNvPr id="5" name="Content Placeholder 4"/>
          <p:cNvSpPr>
            <a:spLocks noGrp="1"/>
          </p:cNvSpPr>
          <p:nvPr>
            <p:ph sz="half" idx="2"/>
          </p:nvPr>
        </p:nvSpPr>
        <p:spPr>
          <a:xfrm>
            <a:off x="6766560" y="1825625"/>
            <a:ext cx="4587240" cy="4351338"/>
          </a:xfrm>
        </p:spPr>
        <p:txBody>
          <a:bodyPr>
            <a:normAutofit fontScale="85000" lnSpcReduction="20000"/>
          </a:bodyPr>
          <a:lstStyle/>
          <a:p>
            <a:r>
              <a:rPr lang="en-US" b="1" dirty="0" smtClean="0"/>
              <a:t>Global </a:t>
            </a:r>
            <a:r>
              <a:rPr lang="en-US" b="1" dirty="0"/>
              <a:t>Integration</a:t>
            </a:r>
            <a:r>
              <a:rPr lang="en-US" dirty="0"/>
              <a:t>: Foreign trade enhances Bangladesh's participation in the global economy, fostering investment and trade partnerships.</a:t>
            </a:r>
          </a:p>
          <a:p>
            <a:r>
              <a:rPr lang="en-US" b="1" dirty="0"/>
              <a:t>Balance of Payments</a:t>
            </a:r>
            <a:r>
              <a:rPr lang="en-US" dirty="0"/>
              <a:t>: Increased exports help improve the balance of payments, reducing trade deficits.</a:t>
            </a:r>
          </a:p>
          <a:p>
            <a:r>
              <a:rPr lang="en-US" b="1" dirty="0"/>
              <a:t>Economic Diversification</a:t>
            </a:r>
            <a:r>
              <a:rPr lang="en-US" dirty="0"/>
              <a:t>: Exposure to international markets encourages diversification beyond traditional sectors, promoting long-term sustainability.</a:t>
            </a:r>
          </a:p>
          <a:p>
            <a:r>
              <a:rPr lang="en-US" b="1" dirty="0"/>
              <a:t>Technological Advancement</a:t>
            </a:r>
            <a:r>
              <a:rPr lang="en-US" dirty="0"/>
              <a:t>: Trade facilitates access to advanced technologies and knowledge transfer, improving local industries.</a:t>
            </a:r>
          </a:p>
        </p:txBody>
      </p:sp>
    </p:spTree>
    <p:extLst>
      <p:ext uri="{BB962C8B-B14F-4D97-AF65-F5344CB8AC3E}">
        <p14:creationId xmlns:p14="http://schemas.microsoft.com/office/powerpoint/2010/main" val="69288250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2706"/>
          </a:xfrm>
        </p:spPr>
        <p:txBody>
          <a:bodyPr>
            <a:normAutofit/>
          </a:bodyPr>
          <a:lstStyle/>
          <a:p>
            <a:r>
              <a:rPr lang="en-US" dirty="0">
                <a:ln>
                  <a:solidFill>
                    <a:schemeClr val="tx1"/>
                  </a:solidFill>
                </a:ln>
                <a:solidFill>
                  <a:schemeClr val="accent6">
                    <a:lumMod val="75000"/>
                  </a:schemeClr>
                </a:solidFill>
              </a:rPr>
              <a:t>What roles banks play in international trade </a:t>
            </a:r>
            <a:r>
              <a:rPr lang="en-US" sz="2000" dirty="0">
                <a:ln>
                  <a:solidFill>
                    <a:schemeClr val="tx1"/>
                  </a:solidFill>
                </a:ln>
                <a:solidFill>
                  <a:schemeClr val="accent6">
                    <a:lumMod val="75000"/>
                  </a:schemeClr>
                </a:solidFill>
              </a:rPr>
              <a:t>(April, 2018)</a:t>
            </a:r>
          </a:p>
        </p:txBody>
      </p:sp>
      <p:sp>
        <p:nvSpPr>
          <p:cNvPr id="3" name="Text Placeholder 2"/>
          <p:cNvSpPr>
            <a:spLocks noGrp="1"/>
          </p:cNvSpPr>
          <p:nvPr>
            <p:ph type="body" idx="1"/>
          </p:nvPr>
        </p:nvSpPr>
        <p:spPr>
          <a:xfrm>
            <a:off x="838200" y="1107832"/>
            <a:ext cx="10515600" cy="5319345"/>
          </a:xfrm>
        </p:spPr>
        <p:txBody>
          <a:bodyPr>
            <a:normAutofit fontScale="85000" lnSpcReduction="20000"/>
          </a:bodyPr>
          <a:lstStyle/>
          <a:p>
            <a:pPr lvl="0"/>
            <a:r>
              <a:rPr lang="en-US" dirty="0"/>
              <a:t>Banks play a crucial role in facilitating international trade by providing a range of financial services and products to businesses engaged in cross-border transactions. Some of the key roles that banks play in international trade include:</a:t>
            </a:r>
          </a:p>
          <a:p>
            <a:pPr lvl="1"/>
            <a:r>
              <a:rPr lang="en-US" b="1" dirty="0"/>
              <a:t>Providing trade finance: </a:t>
            </a:r>
            <a:r>
              <a:rPr lang="en-US" dirty="0"/>
              <a:t>Banks offer a range of trade finance products, such as letters of credit, guarantees, and documentary collections, to help businesses manage the risks associated with international trade and to facilitate payment and delivery of goods.</a:t>
            </a:r>
          </a:p>
          <a:p>
            <a:pPr lvl="1"/>
            <a:r>
              <a:rPr lang="en-US" b="1" dirty="0"/>
              <a:t>Facilitating foreign exchange transactions: </a:t>
            </a:r>
            <a:r>
              <a:rPr lang="en-US" dirty="0"/>
              <a:t>Banks help businesses to manage currency risk by providing foreign exchange services, such as currency exchange, currency hedging, and foreign currency accounts.</a:t>
            </a:r>
          </a:p>
          <a:p>
            <a:pPr lvl="1"/>
            <a:r>
              <a:rPr lang="en-US" b="1" dirty="0"/>
              <a:t>Offering international payment services: </a:t>
            </a:r>
            <a:r>
              <a:rPr lang="en-US" dirty="0"/>
              <a:t>Banks provide businesses with a range of payment services, such as wire transfers, automated clearinghouse (ACH) transfers, and online payment systems, to facilitate cross-border payments.</a:t>
            </a:r>
          </a:p>
          <a:p>
            <a:pPr lvl="1"/>
            <a:r>
              <a:rPr lang="en-US" b="1" dirty="0"/>
              <a:t>Providing credit and loans: </a:t>
            </a:r>
            <a:r>
              <a:rPr lang="en-US" dirty="0"/>
              <a:t>Banks offer credit and loans to businesses engaged in international trade to help them finance their operations, invest in new equipment or facilities, and expand their operations overseas.</a:t>
            </a:r>
          </a:p>
          <a:p>
            <a:pPr lvl="1"/>
            <a:r>
              <a:rPr lang="en-US" b="1" dirty="0"/>
              <a:t>Acting as intermediaries: </a:t>
            </a:r>
            <a:r>
              <a:rPr lang="en-US" dirty="0"/>
              <a:t>Banks act as intermediaries between importers and exporters, facilitating the exchange of goods and services and ensuring that all parties comply with legal and regulatory requirements.</a:t>
            </a:r>
          </a:p>
          <a:p>
            <a:pPr lvl="0"/>
            <a:r>
              <a:rPr lang="en-US" dirty="0"/>
              <a:t>Overall, banks play a critical role in supporting international trade by providing businesses with the financial services and products they need to manage risks, facilitate payments, and expand their operations globally.</a:t>
            </a:r>
          </a:p>
        </p:txBody>
      </p:sp>
    </p:spTree>
    <p:extLst>
      <p:ext uri="{BB962C8B-B14F-4D97-AF65-F5344CB8AC3E}">
        <p14:creationId xmlns:p14="http://schemas.microsoft.com/office/powerpoint/2010/main" val="326422158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US" dirty="0">
                <a:ln>
                  <a:solidFill>
                    <a:schemeClr val="tx1"/>
                  </a:solidFill>
                </a:ln>
                <a:solidFill>
                  <a:schemeClr val="accent6">
                    <a:lumMod val="75000"/>
                  </a:schemeClr>
                </a:solidFill>
              </a:rPr>
              <a:t>Define Back to Back Letter of Credit. </a:t>
            </a:r>
            <a:r>
              <a:rPr lang="en-US" sz="2000" dirty="0">
                <a:ln>
                  <a:solidFill>
                    <a:schemeClr val="tx1"/>
                  </a:solidFill>
                </a:ln>
                <a:solidFill>
                  <a:schemeClr val="accent6">
                    <a:lumMod val="75000"/>
                  </a:schemeClr>
                </a:solidFill>
              </a:rPr>
              <a:t>(Oct 2023)(Nov,2022) </a:t>
            </a:r>
          </a:p>
        </p:txBody>
      </p:sp>
      <p:sp>
        <p:nvSpPr>
          <p:cNvPr id="3" name="Text Placeholder 2"/>
          <p:cNvSpPr>
            <a:spLocks noGrp="1"/>
          </p:cNvSpPr>
          <p:nvPr>
            <p:ph type="body" idx="1"/>
          </p:nvPr>
        </p:nvSpPr>
        <p:spPr>
          <a:xfrm>
            <a:off x="838200" y="1825625"/>
            <a:ext cx="10515600" cy="4351338"/>
          </a:xfrm>
        </p:spPr>
        <p:txBody>
          <a:bodyPr>
            <a:normAutofit fontScale="92500" lnSpcReduction="20000"/>
          </a:bodyPr>
          <a:lstStyle/>
          <a:p>
            <a:pPr lvl="0"/>
            <a:r>
              <a:rPr lang="en-US" dirty="0"/>
              <a:t>A Back-to-Back Letter of Credit (BBLC) is a type of letter of credit used in international trade to facilitate transactions where an intermediary is involved. In a BBLC transaction, a seller receives a letter of credit from a buyer, which is then used as collateral to obtain another letter of credit from a bank to pay a supplier for goods or services.</a:t>
            </a:r>
          </a:p>
          <a:p>
            <a:pPr lvl="0"/>
            <a:r>
              <a:rPr lang="en-US" dirty="0"/>
              <a:t>In other words, a BBLC is a secondary letter of credit that is issued based on the primary letter of credit. The seller uses the primary letter of credit as collateral to obtain the BBLC from a bank, which is then used to pay a supplier. The BBLC allows the seller to receive payment from the buyer without having to use their own funds to pay the supplier.</a:t>
            </a:r>
          </a:p>
          <a:p>
            <a:pPr lvl="0"/>
            <a:r>
              <a:rPr lang="en-US" dirty="0"/>
              <a:t>A BBLC transaction typically involves three parties: the buyer, the seller, and the intermediary. The intermediary can be a trader, a broker, or an agent who facilitates the transaction between the buyer and the seller.</a:t>
            </a:r>
          </a:p>
          <a:p>
            <a:pPr lvl="0"/>
            <a:r>
              <a:rPr lang="en-US" dirty="0"/>
              <a:t>Overall, a BBLC is a useful tool for companies that do not have sufficient funds to pay suppliers upfront or do not have the creditworthiness to obtain a letter of credit directly from a bank. It also helps to reduce the financial risk for all parties involved in the transaction by providing a secure method of payment.</a:t>
            </a:r>
          </a:p>
        </p:txBody>
      </p:sp>
    </p:spTree>
    <p:extLst>
      <p:ext uri="{BB962C8B-B14F-4D97-AF65-F5344CB8AC3E}">
        <p14:creationId xmlns:p14="http://schemas.microsoft.com/office/powerpoint/2010/main" val="299298517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37765"/>
          </a:xfrm>
        </p:spPr>
        <p:txBody>
          <a:bodyPr>
            <a:normAutofit/>
          </a:bodyPr>
          <a:lstStyle/>
          <a:p>
            <a:r>
              <a:rPr lang="en-US" sz="3200" dirty="0">
                <a:ln>
                  <a:solidFill>
                    <a:schemeClr val="tx1"/>
                  </a:solidFill>
                </a:ln>
                <a:solidFill>
                  <a:schemeClr val="accent6">
                    <a:lumMod val="75000"/>
                  </a:schemeClr>
                </a:solidFill>
              </a:rPr>
              <a:t>What are the preparatory steps for opening a Back to Back L/C? </a:t>
            </a:r>
            <a:r>
              <a:rPr lang="en-US" sz="2000" dirty="0">
                <a:ln>
                  <a:solidFill>
                    <a:schemeClr val="tx1"/>
                  </a:solidFill>
                </a:ln>
                <a:solidFill>
                  <a:schemeClr val="accent6">
                    <a:lumMod val="75000"/>
                  </a:schemeClr>
                </a:solidFill>
              </a:rPr>
              <a:t>(April,2020)</a:t>
            </a:r>
          </a:p>
        </p:txBody>
      </p:sp>
      <p:sp>
        <p:nvSpPr>
          <p:cNvPr id="3" name="Text Placeholder 2"/>
          <p:cNvSpPr>
            <a:spLocks noGrp="1"/>
          </p:cNvSpPr>
          <p:nvPr>
            <p:ph type="body" idx="1"/>
          </p:nvPr>
        </p:nvSpPr>
        <p:spPr>
          <a:xfrm>
            <a:off x="838200" y="1135626"/>
            <a:ext cx="10515600" cy="5357249"/>
          </a:xfrm>
        </p:spPr>
        <p:txBody>
          <a:bodyPr>
            <a:normAutofit fontScale="70000" lnSpcReduction="20000"/>
          </a:bodyPr>
          <a:lstStyle/>
          <a:p>
            <a:pPr marL="0" lvl="0" indent="0">
              <a:buNone/>
            </a:pPr>
            <a:r>
              <a:rPr lang="en-US" dirty="0"/>
              <a:t>The preparatory steps for opening a Back-to-Back Letter of Credit (BBLC) are similar to those for a regular letter of credit. Here are the steps involved in opening a BBLC:</a:t>
            </a:r>
          </a:p>
          <a:p>
            <a:pPr lvl="1"/>
            <a:r>
              <a:rPr lang="en-US" dirty="0"/>
              <a:t>Identify the parties involved: The parties involved in a BBLC transaction are the buyer, the intermediary, and the supplier. The buyer provides the primary letter of credit to the intermediary, who then uses it as collateral to obtain the BBLC from a bank. The BBLC is then used to pay the supplier for the goods or services.</a:t>
            </a:r>
          </a:p>
          <a:p>
            <a:pPr lvl="1"/>
            <a:r>
              <a:rPr lang="en-US" dirty="0"/>
              <a:t>Negotiate the terms and conditions: The buyer and the intermediary should negotiate the terms and conditions of the BBLC, including the type and quantity of goods to be traded, the price, the delivery date, and other relevant terms.</a:t>
            </a:r>
          </a:p>
          <a:p>
            <a:pPr lvl="1"/>
            <a:r>
              <a:rPr lang="en-US" dirty="0"/>
              <a:t>Determine the type of BBLC: The parties should determine the type of BBLC that best suits their needs. This includes determining whether a confirmed or unconfirmed BBLC is needed, whether the BBLC should be irrevocable or revocable, and whether the BBLC should be a sight or a </a:t>
            </a:r>
            <a:r>
              <a:rPr lang="en-US" dirty="0" err="1"/>
              <a:t>usance</a:t>
            </a:r>
            <a:r>
              <a:rPr lang="en-US" dirty="0"/>
              <a:t> BBLC.</a:t>
            </a:r>
          </a:p>
          <a:p>
            <a:pPr lvl="1"/>
            <a:r>
              <a:rPr lang="en-US" dirty="0"/>
              <a:t>Select the issuing bank: The intermediary should select an issuing bank that is reputable and has experience in handling BBLCs. The issuing bank should also have correspondent relationships with banks in the supplier's country to facilitate the transaction.</a:t>
            </a:r>
          </a:p>
          <a:p>
            <a:pPr lvl="1"/>
            <a:r>
              <a:rPr lang="en-US" dirty="0"/>
              <a:t>Identify the supplier: The intermediary should identify the supplier and their contact information, including their name, address, and bank account details.</a:t>
            </a:r>
          </a:p>
          <a:p>
            <a:pPr lvl="1"/>
            <a:r>
              <a:rPr lang="en-US" dirty="0"/>
              <a:t>Obtain the necessary documents: The intermediary should obtain the necessary documents, such as the pro forma invoice, purchase order, and shipping documents, to support the BBLC transaction and ensure that it is properly drafted.</a:t>
            </a:r>
          </a:p>
          <a:p>
            <a:pPr lvl="1"/>
            <a:r>
              <a:rPr lang="en-US" dirty="0"/>
              <a:t>Obtain approval from relevant authorities: Depending on the countries involved in the transaction, the intermediary may need to obtain approval from relevant authorities, such as the central bank or the ministry of commerce, before opening the BBLC.</a:t>
            </a:r>
          </a:p>
          <a:p>
            <a:pPr lvl="0"/>
            <a:r>
              <a:rPr lang="en-US" dirty="0"/>
              <a:t>Once these preparatory steps are completed, the intermediary can prepare the necessary documentation and instructions for the issuing bank to open the BBLC. It is important to ensure that all information provided is accurate and complete to avoid delays and errors in the transaction.</a:t>
            </a:r>
          </a:p>
          <a:p>
            <a:pPr lvl="0"/>
            <a:endParaRPr lang="en-US" dirty="0"/>
          </a:p>
        </p:txBody>
      </p:sp>
    </p:spTree>
    <p:extLst>
      <p:ext uri="{BB962C8B-B14F-4D97-AF65-F5344CB8AC3E}">
        <p14:creationId xmlns:p14="http://schemas.microsoft.com/office/powerpoint/2010/main" val="366257169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19778"/>
          </a:xfrm>
        </p:spPr>
        <p:txBody>
          <a:bodyPr>
            <a:normAutofit/>
          </a:bodyPr>
          <a:lstStyle/>
          <a:p>
            <a:r>
              <a:rPr lang="en-US" sz="2800" dirty="0">
                <a:ln>
                  <a:solidFill>
                    <a:schemeClr val="tx1"/>
                  </a:solidFill>
                </a:ln>
                <a:solidFill>
                  <a:schemeClr val="accent6">
                    <a:lumMod val="75000"/>
                  </a:schemeClr>
                </a:solidFill>
              </a:rPr>
              <a:t>UPAS LC? Rules and procedures of opening UPAS L/C &amp; settlement (Oct’21) (May 2023)</a:t>
            </a:r>
          </a:p>
        </p:txBody>
      </p:sp>
      <p:sp>
        <p:nvSpPr>
          <p:cNvPr id="3" name="Text Placeholder 2"/>
          <p:cNvSpPr>
            <a:spLocks noGrp="1"/>
          </p:cNvSpPr>
          <p:nvPr>
            <p:ph type="body" idx="1"/>
          </p:nvPr>
        </p:nvSpPr>
        <p:spPr>
          <a:xfrm>
            <a:off x="516195" y="1061884"/>
            <a:ext cx="11164528" cy="5115079"/>
          </a:xfrm>
        </p:spPr>
        <p:txBody>
          <a:bodyPr>
            <a:normAutofit fontScale="70000" lnSpcReduction="20000"/>
          </a:bodyPr>
          <a:lstStyle/>
          <a:p>
            <a:pPr lvl="0"/>
            <a:r>
              <a:rPr lang="en-US" dirty="0"/>
              <a:t>UPAS stands for "Usance Payable at Sight," which is a type of letter of credit (L/C) used in international trade finance. In a UPAS L/C, the issuing bank agrees to pay the beneficiary (exporter) at sight, while the applicant (importer) agrees to pay the issuing bank at a later date, typically after a set period of time known as the "</a:t>
            </a:r>
            <a:r>
              <a:rPr lang="en-US" dirty="0" err="1"/>
              <a:t>usance</a:t>
            </a:r>
            <a:r>
              <a:rPr lang="en-US" dirty="0"/>
              <a:t> period."</a:t>
            </a:r>
          </a:p>
          <a:p>
            <a:pPr lvl="0"/>
            <a:r>
              <a:rPr lang="en-US" dirty="0"/>
              <a:t>The rules and procedures for opening a UPAS L/C and settling it are similar to those for other types of L/Cs, with some additional considerations. Here are the general steps involved in opening and settling a UPAS L/C:</a:t>
            </a:r>
          </a:p>
          <a:p>
            <a:pPr lvl="1"/>
            <a:r>
              <a:rPr lang="en-US" dirty="0"/>
              <a:t>Issuance of L/C: The applicant (importer) applies to the issuing bank for a UPAS L/C, specifying the </a:t>
            </a:r>
            <a:r>
              <a:rPr lang="en-US" dirty="0" err="1"/>
              <a:t>usance</a:t>
            </a:r>
            <a:r>
              <a:rPr lang="en-US" dirty="0"/>
              <a:t> period and other terms and conditions. The issuing bank issues the L/C and sends it to the advising bank (if applicable) for notification to the beneficiary (exporter).</a:t>
            </a:r>
          </a:p>
          <a:p>
            <a:pPr lvl="1"/>
            <a:r>
              <a:rPr lang="en-US" dirty="0"/>
              <a:t>Shipment and presentation of documents: The exporter ships the goods and prepares the necessary documents as per the terms and conditions of the L/C. The exporter then presents the documents to the negotiating bank (which may also be the advising bank) for payment.</a:t>
            </a:r>
          </a:p>
          <a:p>
            <a:pPr lvl="1"/>
            <a:r>
              <a:rPr lang="en-US" dirty="0"/>
              <a:t>Examination of documents: The negotiating bank examines the documents to ensure they comply with the terms and conditions of the L/C. If the documents are in order, the negotiating bank pays the beneficiary and sends the documents to the issuing bank.</a:t>
            </a:r>
          </a:p>
          <a:p>
            <a:pPr lvl="1"/>
            <a:r>
              <a:rPr lang="en-US" dirty="0"/>
              <a:t>Acceptance and payment: The issuing bank accepts the documents and pays the negotiating bank on the agreed-upon date after the </a:t>
            </a:r>
            <a:r>
              <a:rPr lang="en-US" dirty="0" err="1"/>
              <a:t>usance</a:t>
            </a:r>
            <a:r>
              <a:rPr lang="en-US" dirty="0"/>
              <a:t> period has ended. The issuing bank then releases the documents to the applicant (importer) in exchange for payment.</a:t>
            </a:r>
          </a:p>
          <a:p>
            <a:pPr lvl="0"/>
            <a:r>
              <a:rPr lang="en-US" dirty="0"/>
              <a:t>The settlement of a UPAS L/C is similar to that of other types of L/Cs, with the difference being that the payment terms include a </a:t>
            </a:r>
            <a:r>
              <a:rPr lang="en-US" dirty="0" err="1"/>
              <a:t>usance</a:t>
            </a:r>
            <a:r>
              <a:rPr lang="en-US" dirty="0"/>
              <a:t> period. The importer must make payment to the issuing bank at the end of the </a:t>
            </a:r>
            <a:r>
              <a:rPr lang="en-US" dirty="0" err="1"/>
              <a:t>usance</a:t>
            </a:r>
            <a:r>
              <a:rPr lang="en-US" dirty="0"/>
              <a:t> period, as specified in the L/C.</a:t>
            </a:r>
          </a:p>
          <a:p>
            <a:pPr lvl="0"/>
            <a:r>
              <a:rPr lang="en-US" dirty="0"/>
              <a:t>It is important to note that the rules and procedures for UPAS L/Cs may vary depending on the specific requirements of the parties involved in the transaction and the regulations governing international trade finance in the relevant jurisdictions.</a:t>
            </a:r>
          </a:p>
        </p:txBody>
      </p:sp>
    </p:spTree>
    <p:extLst>
      <p:ext uri="{BB962C8B-B14F-4D97-AF65-F5344CB8AC3E}">
        <p14:creationId xmlns:p14="http://schemas.microsoft.com/office/powerpoint/2010/main" val="238951414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Autofit/>
          </a:bodyPr>
          <a:lstStyle/>
          <a:p>
            <a:r>
              <a:rPr lang="en-US" sz="3600" dirty="0">
                <a:ln>
                  <a:solidFill>
                    <a:schemeClr val="tx1"/>
                  </a:solidFill>
                </a:ln>
                <a:solidFill>
                  <a:schemeClr val="accent6">
                    <a:lumMod val="75000"/>
                  </a:schemeClr>
                </a:solidFill>
              </a:rPr>
              <a:t>What is ‘Add Confirmation’? What are the roles and responsibilities of a Confirming Bank?  </a:t>
            </a:r>
            <a:r>
              <a:rPr lang="en-US" sz="2400" dirty="0">
                <a:ln>
                  <a:solidFill>
                    <a:schemeClr val="tx1"/>
                  </a:solidFill>
                </a:ln>
                <a:solidFill>
                  <a:schemeClr val="accent6">
                    <a:lumMod val="75000"/>
                  </a:schemeClr>
                </a:solidFill>
              </a:rPr>
              <a:t>(Oct, 2018)</a:t>
            </a:r>
            <a:endParaRPr lang="en-US" sz="3600" dirty="0">
              <a:ln>
                <a:solidFill>
                  <a:schemeClr val="tx1"/>
                </a:solidFill>
              </a:ln>
              <a:solidFill>
                <a:schemeClr val="accent6">
                  <a:lumMod val="75000"/>
                </a:schemeClr>
              </a:solidFill>
            </a:endParaRPr>
          </a:p>
        </p:txBody>
      </p:sp>
      <p:sp>
        <p:nvSpPr>
          <p:cNvPr id="3" name="Text Placeholder 2"/>
          <p:cNvSpPr>
            <a:spLocks noGrp="1"/>
          </p:cNvSpPr>
          <p:nvPr>
            <p:ph type="body" idx="1"/>
          </p:nvPr>
        </p:nvSpPr>
        <p:spPr>
          <a:xfrm>
            <a:off x="838200" y="1825625"/>
            <a:ext cx="10515600" cy="4351338"/>
          </a:xfrm>
        </p:spPr>
        <p:txBody>
          <a:bodyPr>
            <a:normAutofit fontScale="70000" lnSpcReduction="20000"/>
          </a:bodyPr>
          <a:lstStyle/>
          <a:p>
            <a:pPr lvl="0"/>
            <a:r>
              <a:rPr lang="en-US" dirty="0"/>
              <a:t>In international trade finance, "adding confirmation" refers to a process whereby a confirming bank adds its own guarantee to a letter of credit (LC) that has been issued by another bank, typically the issuing bank. By adding its confirmation, the confirming bank agrees to pay the beneficiary (exporter) under the terms of the LC, in addition to the obligation of the issuing bank.</a:t>
            </a:r>
          </a:p>
          <a:p>
            <a:pPr lvl="0"/>
            <a:r>
              <a:rPr lang="en-US" dirty="0"/>
              <a:t>The roles and responsibilities of the confirming bank include:</a:t>
            </a:r>
          </a:p>
          <a:p>
            <a:pPr lvl="1"/>
            <a:r>
              <a:rPr lang="en-US" dirty="0"/>
              <a:t>Providing additional payment security: By adding its confirmation, the confirming bank provides an additional layer of payment security to the beneficiary, as the confirming bank becomes directly liable for payment under the terms of the LC.</a:t>
            </a:r>
          </a:p>
          <a:p>
            <a:pPr lvl="1"/>
            <a:r>
              <a:rPr lang="en-US" dirty="0"/>
              <a:t>Conducting a risk assessment: Before agreeing to add its confirmation to an LC, the confirming bank will typically conduct a thorough risk assessment of the transaction and the parties involved in the transaction.</a:t>
            </a:r>
          </a:p>
          <a:p>
            <a:pPr lvl="1"/>
            <a:r>
              <a:rPr lang="en-US" dirty="0"/>
              <a:t>Negotiating any discrepancies: If documents presented under the LC contain discrepancies, the confirming bank may be responsible for negotiating the discrepancies with the beneficiary and/or issuing bank.</a:t>
            </a:r>
          </a:p>
          <a:p>
            <a:pPr lvl="1"/>
            <a:r>
              <a:rPr lang="en-US" dirty="0"/>
              <a:t>Charging fees: The confirming bank may charge fees for its services, including fees for adding its confirmation, as well as processing fees and other charges.</a:t>
            </a:r>
          </a:p>
          <a:p>
            <a:pPr lvl="1"/>
            <a:r>
              <a:rPr lang="en-US" dirty="0"/>
              <a:t>Ensuring compliance with regulations: The confirming bank must ensure that all aspects of the transaction comply with applicable laws and regulations, including anti-money laundering and counter-terrorism financing laws.</a:t>
            </a:r>
          </a:p>
          <a:p>
            <a:pPr lvl="0"/>
            <a:r>
              <a:rPr lang="en-US" dirty="0"/>
              <a:t>Overall, the confirming bank plays an important role in providing payment security to the beneficiary and helping to facilitate international trade transactions. By adding its confirmation to an LC, the confirming bank provides an additional layer of assurance to the beneficiary that it will be paid under the terms of the LC.</a:t>
            </a:r>
          </a:p>
        </p:txBody>
      </p:sp>
    </p:spTree>
    <p:extLst>
      <p:ext uri="{BB962C8B-B14F-4D97-AF65-F5344CB8AC3E}">
        <p14:creationId xmlns:p14="http://schemas.microsoft.com/office/powerpoint/2010/main" val="390569489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US" dirty="0">
                <a:ln>
                  <a:solidFill>
                    <a:schemeClr val="tx1"/>
                  </a:solidFill>
                </a:ln>
                <a:solidFill>
                  <a:schemeClr val="accent6">
                    <a:lumMod val="75000"/>
                  </a:schemeClr>
                </a:solidFill>
              </a:rPr>
              <a:t>Different Types of Documents used in LC</a:t>
            </a:r>
          </a:p>
        </p:txBody>
      </p:sp>
      <p:sp>
        <p:nvSpPr>
          <p:cNvPr id="3" name="Content Placeholder 2"/>
          <p:cNvSpPr>
            <a:spLocks noGrp="1"/>
          </p:cNvSpPr>
          <p:nvPr>
            <p:ph sz="half" idx="1"/>
          </p:nvPr>
        </p:nvSpPr>
        <p:spPr>
          <a:xfrm>
            <a:off x="838200" y="1825625"/>
            <a:ext cx="5181600" cy="4351338"/>
          </a:xfrm>
          <a:solidFill>
            <a:schemeClr val="accent5">
              <a:lumMod val="20000"/>
              <a:lumOff val="80000"/>
            </a:schemeClr>
          </a:solidFill>
        </p:spPr>
        <p:txBody>
          <a:bodyPr>
            <a:normAutofit fontScale="92500" lnSpcReduction="20000"/>
          </a:bodyPr>
          <a:lstStyle/>
          <a:p>
            <a:r>
              <a:rPr lang="en-US" b="1" dirty="0"/>
              <a:t>Financial Documents</a:t>
            </a:r>
          </a:p>
          <a:p>
            <a:pPr lvl="1"/>
            <a:r>
              <a:rPr lang="en-US" dirty="0"/>
              <a:t>Bill of Exchange</a:t>
            </a:r>
          </a:p>
          <a:p>
            <a:r>
              <a:rPr lang="en-US" b="1" dirty="0"/>
              <a:t>Commercial Documents</a:t>
            </a:r>
          </a:p>
          <a:p>
            <a:pPr lvl="1"/>
            <a:r>
              <a:rPr lang="en-US" dirty="0" err="1"/>
              <a:t>Proforma</a:t>
            </a:r>
            <a:r>
              <a:rPr lang="en-US" dirty="0"/>
              <a:t> Invoice</a:t>
            </a:r>
          </a:p>
          <a:p>
            <a:pPr lvl="1"/>
            <a:r>
              <a:rPr lang="en-US" dirty="0"/>
              <a:t>International Sales Contract</a:t>
            </a:r>
          </a:p>
          <a:p>
            <a:pPr lvl="1"/>
            <a:r>
              <a:rPr lang="en-US" dirty="0"/>
              <a:t>Commercial Invoice</a:t>
            </a:r>
          </a:p>
          <a:p>
            <a:pPr lvl="1"/>
            <a:r>
              <a:rPr lang="en-US" dirty="0"/>
              <a:t>Packing List</a:t>
            </a:r>
          </a:p>
          <a:p>
            <a:pPr lvl="1"/>
            <a:r>
              <a:rPr lang="en-US" dirty="0"/>
              <a:t>Inspection Certificate</a:t>
            </a:r>
          </a:p>
          <a:p>
            <a:pPr lvl="1"/>
            <a:r>
              <a:rPr lang="en-US" dirty="0"/>
              <a:t>Shipment Advice</a:t>
            </a:r>
          </a:p>
          <a:p>
            <a:pPr lvl="1"/>
            <a:r>
              <a:rPr lang="en-US" dirty="0"/>
              <a:t>Other Commercial Documents: Certificate of Analysis, Pre-Export Verification of Conformity (</a:t>
            </a:r>
            <a:r>
              <a:rPr lang="en-US" dirty="0" err="1"/>
              <a:t>PVoC</a:t>
            </a:r>
            <a:r>
              <a:rPr lang="en-US" dirty="0"/>
              <a:t>) Certificate, </a:t>
            </a:r>
            <a:r>
              <a:rPr lang="en-US" dirty="0" err="1"/>
              <a:t>Fiata</a:t>
            </a:r>
            <a:r>
              <a:rPr lang="en-US" dirty="0"/>
              <a:t> Documents: FCR, FCT, FWR,SDT</a:t>
            </a:r>
          </a:p>
          <a:p>
            <a:endParaRPr lang="en-US" dirty="0"/>
          </a:p>
        </p:txBody>
      </p:sp>
      <p:sp>
        <p:nvSpPr>
          <p:cNvPr id="4" name="Content Placeholder 3"/>
          <p:cNvSpPr>
            <a:spLocks noGrp="1"/>
          </p:cNvSpPr>
          <p:nvPr>
            <p:ph sz="half" idx="2"/>
          </p:nvPr>
        </p:nvSpPr>
        <p:spPr>
          <a:xfrm>
            <a:off x="6172200" y="1825625"/>
            <a:ext cx="5181600" cy="4351338"/>
          </a:xfrm>
          <a:solidFill>
            <a:schemeClr val="accent5">
              <a:lumMod val="20000"/>
              <a:lumOff val="80000"/>
            </a:schemeClr>
          </a:solidFill>
        </p:spPr>
        <p:txBody>
          <a:bodyPr>
            <a:normAutofit fontScale="92500" lnSpcReduction="20000"/>
          </a:bodyPr>
          <a:lstStyle/>
          <a:p>
            <a:r>
              <a:rPr lang="en-US" b="1" dirty="0"/>
              <a:t>Transport Documents</a:t>
            </a:r>
          </a:p>
          <a:p>
            <a:pPr lvl="1"/>
            <a:r>
              <a:rPr lang="en-US" dirty="0"/>
              <a:t>Bill of Lading</a:t>
            </a:r>
          </a:p>
          <a:p>
            <a:pPr lvl="1"/>
            <a:r>
              <a:rPr lang="en-US" dirty="0"/>
              <a:t>Air Transport documents</a:t>
            </a:r>
          </a:p>
          <a:p>
            <a:pPr lvl="1"/>
            <a:r>
              <a:rPr lang="en-US" dirty="0"/>
              <a:t>Road Transport, Railway Transport or Inland waterway Transport documents</a:t>
            </a:r>
          </a:p>
          <a:p>
            <a:r>
              <a:rPr lang="en-US" b="1" dirty="0"/>
              <a:t>Insurance Documents</a:t>
            </a:r>
          </a:p>
          <a:p>
            <a:pPr lvl="1"/>
            <a:r>
              <a:rPr lang="en-US" dirty="0"/>
              <a:t>Insurance Policy</a:t>
            </a:r>
          </a:p>
          <a:p>
            <a:pPr lvl="1"/>
            <a:r>
              <a:rPr lang="en-US" dirty="0"/>
              <a:t>Insurance Certificate</a:t>
            </a:r>
          </a:p>
          <a:p>
            <a:pPr lvl="1"/>
            <a:r>
              <a:rPr lang="en-US" dirty="0"/>
              <a:t>Open Cover</a:t>
            </a:r>
          </a:p>
          <a:p>
            <a:r>
              <a:rPr lang="en-US" b="1" dirty="0"/>
              <a:t>Other Documents</a:t>
            </a:r>
          </a:p>
          <a:p>
            <a:pPr lvl="1"/>
            <a:r>
              <a:rPr lang="en-US" dirty="0"/>
              <a:t>Certificate of Origin</a:t>
            </a:r>
          </a:p>
          <a:p>
            <a:pPr lvl="1"/>
            <a:r>
              <a:rPr lang="en-US" dirty="0"/>
              <a:t>Health Certificate</a:t>
            </a:r>
          </a:p>
          <a:p>
            <a:pPr lvl="1"/>
            <a:r>
              <a:rPr lang="en-US" dirty="0" err="1"/>
              <a:t>Phyto</a:t>
            </a:r>
            <a:r>
              <a:rPr lang="en-US" dirty="0"/>
              <a:t>-sanitary certificate</a:t>
            </a:r>
          </a:p>
          <a:p>
            <a:endParaRPr lang="en-US" dirty="0"/>
          </a:p>
          <a:p>
            <a:pPr lvl="1"/>
            <a:endParaRPr lang="en-US" dirty="0"/>
          </a:p>
          <a:p>
            <a:pPr lvl="1"/>
            <a:endParaRPr lang="en-US" dirty="0"/>
          </a:p>
          <a:p>
            <a:endParaRPr lang="en-US" dirty="0"/>
          </a:p>
        </p:txBody>
      </p:sp>
    </p:spTree>
    <p:extLst>
      <p:ext uri="{BB962C8B-B14F-4D97-AF65-F5344CB8AC3E}">
        <p14:creationId xmlns:p14="http://schemas.microsoft.com/office/powerpoint/2010/main" val="34570757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Autofit/>
          </a:bodyPr>
          <a:lstStyle/>
          <a:p>
            <a:r>
              <a:rPr lang="en-US" sz="2800" dirty="0">
                <a:ln>
                  <a:solidFill>
                    <a:schemeClr val="tx1"/>
                  </a:solidFill>
                </a:ln>
                <a:solidFill>
                  <a:schemeClr val="accent6">
                    <a:lumMod val="75000"/>
                  </a:schemeClr>
                </a:solidFill>
              </a:rPr>
              <a:t>Describe following document along with its issuer &amp; data contents as per ICC Rules (Definition, Who issued it and what is the data content) </a:t>
            </a:r>
            <a:r>
              <a:rPr lang="en-US" sz="2800" dirty="0" err="1">
                <a:ln>
                  <a:solidFill>
                    <a:schemeClr val="tx1"/>
                  </a:solidFill>
                </a:ln>
                <a:solidFill>
                  <a:schemeClr val="accent6">
                    <a:lumMod val="75000"/>
                  </a:schemeClr>
                </a:solidFill>
              </a:rPr>
              <a:t>i</a:t>
            </a:r>
            <a:r>
              <a:rPr lang="en-US" sz="2800" dirty="0">
                <a:ln>
                  <a:solidFill>
                    <a:schemeClr val="tx1"/>
                  </a:solidFill>
                </a:ln>
                <a:solidFill>
                  <a:schemeClr val="accent6">
                    <a:lumMod val="75000"/>
                  </a:schemeClr>
                </a:solidFill>
              </a:rPr>
              <a:t>) Bill of Lading ii) Certificate of Origin iii) Commercial Invoice iv) Bill of Exchange</a:t>
            </a:r>
          </a:p>
        </p:txBody>
      </p:sp>
      <p:sp>
        <p:nvSpPr>
          <p:cNvPr id="3" name="Text Placeholder 2"/>
          <p:cNvSpPr>
            <a:spLocks noGrp="1"/>
          </p:cNvSpPr>
          <p:nvPr>
            <p:ph type="body" idx="1"/>
          </p:nvPr>
        </p:nvSpPr>
        <p:spPr>
          <a:xfrm>
            <a:off x="838200" y="1825625"/>
            <a:ext cx="10515600" cy="4351338"/>
          </a:xfrm>
          <a:solidFill>
            <a:schemeClr val="accent5">
              <a:lumMod val="20000"/>
              <a:lumOff val="80000"/>
            </a:schemeClr>
          </a:solidFill>
        </p:spPr>
        <p:txBody>
          <a:bodyPr numCol="2">
            <a:noAutofit/>
          </a:bodyPr>
          <a:lstStyle/>
          <a:p>
            <a:r>
              <a:rPr lang="en-US" sz="2000" b="1" dirty="0"/>
              <a:t>Bill of Lading (B/L)</a:t>
            </a:r>
          </a:p>
          <a:p>
            <a:r>
              <a:rPr lang="en-US" sz="2000" dirty="0"/>
              <a:t>A Bill of Lading (B/L) is a legal document that serves as evidence of a contract of carriage between the shipper and the carrier, as well as a receipt for the goods shipped. It provides details about the goods being transported, the parties involved in the shipment, and the terms and conditions of the shipment.</a:t>
            </a:r>
          </a:p>
          <a:p>
            <a:r>
              <a:rPr lang="en-US" sz="2000" dirty="0"/>
              <a:t>A Bill of Lading is typically issued by the carrier or its agent upon receipt of the goods, As per UCP 600, a Bill of Lading must contain the following data content</a:t>
            </a:r>
          </a:p>
          <a:p>
            <a:endParaRPr lang="en-US" sz="2000" dirty="0"/>
          </a:p>
          <a:p>
            <a:endParaRPr lang="en-US" sz="2000" dirty="0"/>
          </a:p>
          <a:p>
            <a:endParaRPr lang="en-US" sz="2000" dirty="0"/>
          </a:p>
          <a:p>
            <a:endParaRPr lang="en-US" sz="2000" dirty="0"/>
          </a:p>
          <a:p>
            <a:r>
              <a:rPr lang="en-US" sz="2000" b="1" dirty="0"/>
              <a:t>Contents of B/L: </a:t>
            </a:r>
          </a:p>
          <a:p>
            <a:pPr lvl="1"/>
            <a:r>
              <a:rPr lang="en-US" sz="2000" dirty="0"/>
              <a:t>Name of the carrier</a:t>
            </a:r>
          </a:p>
          <a:p>
            <a:pPr lvl="1"/>
            <a:r>
              <a:rPr lang="en-US" sz="2000" dirty="0"/>
              <a:t>Name of the shipper</a:t>
            </a:r>
          </a:p>
          <a:p>
            <a:pPr lvl="1"/>
            <a:r>
              <a:rPr lang="en-US" sz="2000" dirty="0"/>
              <a:t>Name of the consignee</a:t>
            </a:r>
          </a:p>
          <a:p>
            <a:pPr lvl="1"/>
            <a:r>
              <a:rPr lang="en-US" sz="2000" dirty="0"/>
              <a:t>Description of the goods</a:t>
            </a:r>
          </a:p>
          <a:p>
            <a:pPr lvl="1"/>
            <a:r>
              <a:rPr lang="en-US" sz="2000" dirty="0"/>
              <a:t>Quantity of the goods</a:t>
            </a:r>
          </a:p>
          <a:p>
            <a:pPr lvl="1"/>
            <a:r>
              <a:rPr lang="en-US" sz="2000" dirty="0"/>
              <a:t>Weight or volume of the goods</a:t>
            </a:r>
          </a:p>
          <a:p>
            <a:pPr lvl="1"/>
            <a:r>
              <a:rPr lang="en-US" sz="2000" dirty="0"/>
              <a:t>Port of loading</a:t>
            </a:r>
          </a:p>
          <a:p>
            <a:pPr lvl="1"/>
            <a:r>
              <a:rPr lang="en-US" sz="2000" dirty="0"/>
              <a:t>Port of discharge</a:t>
            </a:r>
          </a:p>
          <a:p>
            <a:pPr lvl="1"/>
            <a:r>
              <a:rPr lang="en-US" sz="2000" dirty="0"/>
              <a:t>Freight and other charges</a:t>
            </a:r>
          </a:p>
          <a:p>
            <a:pPr lvl="1"/>
            <a:r>
              <a:rPr lang="en-US" sz="2000" dirty="0"/>
              <a:t>Number of original Bills of Lading issued</a:t>
            </a:r>
          </a:p>
          <a:p>
            <a:pPr lvl="1"/>
            <a:r>
              <a:rPr lang="en-US" sz="2000" dirty="0"/>
              <a:t>Signature of the carrier or its agent</a:t>
            </a:r>
          </a:p>
          <a:p>
            <a:endParaRPr lang="en-US" sz="2000" dirty="0"/>
          </a:p>
          <a:p>
            <a:endParaRPr lang="en-US" sz="2000" dirty="0"/>
          </a:p>
        </p:txBody>
      </p:sp>
    </p:spTree>
    <p:extLst>
      <p:ext uri="{BB962C8B-B14F-4D97-AF65-F5344CB8AC3E}">
        <p14:creationId xmlns:p14="http://schemas.microsoft.com/office/powerpoint/2010/main" val="3546049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fontScale="90000"/>
          </a:bodyPr>
          <a:lstStyle/>
          <a:p>
            <a:r>
              <a:rPr lang="en-US" dirty="0">
                <a:ln>
                  <a:solidFill>
                    <a:schemeClr val="tx1"/>
                  </a:solidFill>
                </a:ln>
                <a:solidFill>
                  <a:schemeClr val="accent6">
                    <a:lumMod val="75000"/>
                  </a:schemeClr>
                </a:solidFill>
              </a:rPr>
              <a:t/>
            </a:r>
            <a:br>
              <a:rPr lang="en-US" dirty="0">
                <a:ln>
                  <a:solidFill>
                    <a:schemeClr val="tx1"/>
                  </a:solidFill>
                </a:ln>
                <a:solidFill>
                  <a:schemeClr val="accent6">
                    <a:lumMod val="75000"/>
                  </a:schemeClr>
                </a:solidFill>
              </a:rPr>
            </a:br>
            <a:r>
              <a:rPr lang="en-US" dirty="0" err="1">
                <a:ln>
                  <a:solidFill>
                    <a:schemeClr val="tx1"/>
                  </a:solidFill>
                </a:ln>
                <a:solidFill>
                  <a:schemeClr val="accent6">
                    <a:lumMod val="75000"/>
                  </a:schemeClr>
                </a:solidFill>
              </a:rPr>
              <a:t>Contd</a:t>
            </a:r>
            <a:r>
              <a:rPr lang="en-US" dirty="0">
                <a:ln>
                  <a:solidFill>
                    <a:schemeClr val="tx1"/>
                  </a:solidFill>
                </a:ln>
                <a:solidFill>
                  <a:schemeClr val="accent6">
                    <a:lumMod val="75000"/>
                  </a:schemeClr>
                </a:solidFill>
              </a:rPr>
              <a:t>…      Certificate of Origin</a:t>
            </a:r>
            <a:br>
              <a:rPr lang="en-US" dirty="0">
                <a:ln>
                  <a:solidFill>
                    <a:schemeClr val="tx1"/>
                  </a:solidFill>
                </a:ln>
                <a:solidFill>
                  <a:schemeClr val="accent6">
                    <a:lumMod val="75000"/>
                  </a:schemeClr>
                </a:solidFill>
              </a:rPr>
            </a:br>
            <a:endParaRPr lang="en-US" dirty="0">
              <a:ln>
                <a:solidFill>
                  <a:schemeClr val="tx1"/>
                </a:solidFill>
              </a:ln>
              <a:solidFill>
                <a:schemeClr val="accent6">
                  <a:lumMod val="75000"/>
                </a:schemeClr>
              </a:solidFill>
            </a:endParaRPr>
          </a:p>
        </p:txBody>
      </p:sp>
      <p:sp>
        <p:nvSpPr>
          <p:cNvPr id="3" name="Content Placeholder 2"/>
          <p:cNvSpPr>
            <a:spLocks noGrp="1"/>
          </p:cNvSpPr>
          <p:nvPr>
            <p:ph sz="half" idx="1"/>
          </p:nvPr>
        </p:nvSpPr>
        <p:spPr>
          <a:xfrm>
            <a:off x="838200" y="1825625"/>
            <a:ext cx="5181600" cy="4351338"/>
          </a:xfrm>
          <a:solidFill>
            <a:schemeClr val="accent5">
              <a:lumMod val="20000"/>
              <a:lumOff val="80000"/>
            </a:schemeClr>
          </a:solidFill>
        </p:spPr>
        <p:txBody>
          <a:bodyPr>
            <a:normAutofit fontScale="85000" lnSpcReduction="10000"/>
          </a:bodyPr>
          <a:lstStyle/>
          <a:p>
            <a:r>
              <a:rPr lang="en-US" dirty="0"/>
              <a:t>A Certificate of Origin (CO) is a document that certifies the country of origin of a product. It is required by customs authorities to determine the eligibility of a product for import, and to assess any tariffs or duties that may apply. The CO provides proof that the product meets the rules of origin requirements under a particular trade agreement or country's customs regulations.</a:t>
            </a:r>
          </a:p>
          <a:p>
            <a:r>
              <a:rPr lang="en-US" dirty="0"/>
              <a:t>A Certificate of Origin is typically issued by the exporter or its agent, and may need to be validated by a chamber of commerce or other authorized organization. The format and content of the CO can vary depending on the requirements of the importing country or trade agreement.</a:t>
            </a:r>
          </a:p>
          <a:p>
            <a:endParaRPr lang="en-US" dirty="0"/>
          </a:p>
        </p:txBody>
      </p:sp>
      <p:sp>
        <p:nvSpPr>
          <p:cNvPr id="4" name="Content Placeholder 3"/>
          <p:cNvSpPr>
            <a:spLocks noGrp="1"/>
          </p:cNvSpPr>
          <p:nvPr>
            <p:ph sz="half" idx="2"/>
          </p:nvPr>
        </p:nvSpPr>
        <p:spPr>
          <a:xfrm>
            <a:off x="6172200" y="1825625"/>
            <a:ext cx="5181600" cy="4351338"/>
          </a:xfrm>
          <a:solidFill>
            <a:schemeClr val="accent5">
              <a:lumMod val="20000"/>
              <a:lumOff val="80000"/>
            </a:schemeClr>
          </a:solidFill>
        </p:spPr>
        <p:txBody>
          <a:bodyPr>
            <a:normAutofit fontScale="85000" lnSpcReduction="10000"/>
          </a:bodyPr>
          <a:lstStyle/>
          <a:p>
            <a:r>
              <a:rPr lang="en-US" dirty="0"/>
              <a:t>Data Content of CO</a:t>
            </a:r>
          </a:p>
          <a:p>
            <a:pPr lvl="1"/>
            <a:r>
              <a:rPr lang="en-US" dirty="0"/>
              <a:t>Name of the exporter</a:t>
            </a:r>
          </a:p>
          <a:p>
            <a:pPr lvl="1"/>
            <a:r>
              <a:rPr lang="en-US" dirty="0"/>
              <a:t>Address of the exporter</a:t>
            </a:r>
          </a:p>
          <a:p>
            <a:pPr lvl="1"/>
            <a:r>
              <a:rPr lang="en-US" dirty="0"/>
              <a:t>Name of the importer</a:t>
            </a:r>
          </a:p>
          <a:p>
            <a:pPr lvl="1"/>
            <a:r>
              <a:rPr lang="en-US" dirty="0"/>
              <a:t>Address of the importer</a:t>
            </a:r>
          </a:p>
          <a:p>
            <a:pPr lvl="1"/>
            <a:r>
              <a:rPr lang="en-US" dirty="0"/>
              <a:t>Description of the goods</a:t>
            </a:r>
          </a:p>
          <a:p>
            <a:pPr lvl="1"/>
            <a:r>
              <a:rPr lang="en-US" dirty="0"/>
              <a:t>Harmonized System (HS) code of the goods</a:t>
            </a:r>
          </a:p>
          <a:p>
            <a:pPr lvl="1"/>
            <a:r>
              <a:rPr lang="en-US" dirty="0"/>
              <a:t>Country of origin of the goods</a:t>
            </a:r>
          </a:p>
          <a:p>
            <a:pPr lvl="1"/>
            <a:r>
              <a:rPr lang="en-US" dirty="0"/>
              <a:t>Quantity and unit of measure of the goods</a:t>
            </a:r>
          </a:p>
          <a:p>
            <a:pPr lvl="1"/>
            <a:r>
              <a:rPr lang="en-US" dirty="0"/>
              <a:t>Value of the goods</a:t>
            </a:r>
          </a:p>
          <a:p>
            <a:pPr lvl="1"/>
            <a:r>
              <a:rPr lang="en-US" dirty="0"/>
              <a:t>Signature of the exporter or its agent</a:t>
            </a:r>
          </a:p>
          <a:p>
            <a:pPr lvl="1"/>
            <a:r>
              <a:rPr lang="en-US" dirty="0"/>
              <a:t>Date of issuance</a:t>
            </a:r>
          </a:p>
          <a:p>
            <a:endParaRPr lang="en-US" dirty="0"/>
          </a:p>
        </p:txBody>
      </p:sp>
    </p:spTree>
    <p:extLst>
      <p:ext uri="{BB962C8B-B14F-4D97-AF65-F5344CB8AC3E}">
        <p14:creationId xmlns:p14="http://schemas.microsoft.com/office/powerpoint/2010/main" val="202637787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fontScale="90000"/>
          </a:bodyPr>
          <a:lstStyle/>
          <a:p>
            <a:r>
              <a:rPr lang="en-US" dirty="0">
                <a:ln>
                  <a:solidFill>
                    <a:schemeClr val="tx1"/>
                  </a:solidFill>
                </a:ln>
                <a:solidFill>
                  <a:schemeClr val="accent6">
                    <a:lumMod val="75000"/>
                  </a:schemeClr>
                </a:solidFill>
              </a:rPr>
              <a:t/>
            </a:r>
            <a:br>
              <a:rPr lang="en-US" dirty="0">
                <a:ln>
                  <a:solidFill>
                    <a:schemeClr val="tx1"/>
                  </a:solidFill>
                </a:ln>
                <a:solidFill>
                  <a:schemeClr val="accent6">
                    <a:lumMod val="75000"/>
                  </a:schemeClr>
                </a:solidFill>
              </a:rPr>
            </a:br>
            <a:r>
              <a:rPr lang="en-US" dirty="0" err="1">
                <a:ln>
                  <a:solidFill>
                    <a:schemeClr val="tx1"/>
                  </a:solidFill>
                </a:ln>
                <a:solidFill>
                  <a:schemeClr val="accent6">
                    <a:lumMod val="75000"/>
                  </a:schemeClr>
                </a:solidFill>
              </a:rPr>
              <a:t>Contd</a:t>
            </a:r>
            <a:r>
              <a:rPr lang="en-US" dirty="0">
                <a:ln>
                  <a:solidFill>
                    <a:schemeClr val="tx1"/>
                  </a:solidFill>
                </a:ln>
                <a:solidFill>
                  <a:schemeClr val="accent6">
                    <a:lumMod val="75000"/>
                  </a:schemeClr>
                </a:solidFill>
              </a:rPr>
              <a:t>…          Commercial Invoice</a:t>
            </a:r>
            <a:br>
              <a:rPr lang="en-US" dirty="0">
                <a:ln>
                  <a:solidFill>
                    <a:schemeClr val="tx1"/>
                  </a:solidFill>
                </a:ln>
                <a:solidFill>
                  <a:schemeClr val="accent6">
                    <a:lumMod val="75000"/>
                  </a:schemeClr>
                </a:solidFill>
              </a:rPr>
            </a:br>
            <a:endParaRPr lang="en-US" dirty="0">
              <a:ln>
                <a:solidFill>
                  <a:schemeClr val="tx1"/>
                </a:solidFill>
              </a:ln>
              <a:solidFill>
                <a:schemeClr val="accent6">
                  <a:lumMod val="75000"/>
                </a:schemeClr>
              </a:solidFill>
            </a:endParaRPr>
          </a:p>
        </p:txBody>
      </p:sp>
      <p:sp>
        <p:nvSpPr>
          <p:cNvPr id="3" name="Content Placeholder 2"/>
          <p:cNvSpPr>
            <a:spLocks noGrp="1"/>
          </p:cNvSpPr>
          <p:nvPr>
            <p:ph sz="half" idx="1"/>
          </p:nvPr>
        </p:nvSpPr>
        <p:spPr>
          <a:xfrm>
            <a:off x="838200" y="1825625"/>
            <a:ext cx="5181600" cy="4351338"/>
          </a:xfrm>
          <a:solidFill>
            <a:schemeClr val="accent5">
              <a:lumMod val="20000"/>
              <a:lumOff val="80000"/>
            </a:schemeClr>
          </a:solidFill>
        </p:spPr>
        <p:txBody>
          <a:bodyPr>
            <a:normAutofit fontScale="85000" lnSpcReduction="20000"/>
          </a:bodyPr>
          <a:lstStyle/>
          <a:p>
            <a:r>
              <a:rPr lang="en-US" dirty="0"/>
              <a:t>A Commercial Invoice is a document used in international trade that provides a description of the goods being shipped and details the costs associated with the transaction. It is used by customs officials to assess the value of the goods for the purpose of calculating tariffs, duties, and taxes. The Commercial Invoice is also used by the importer to verify the contents of the shipment and make payment to the exporter.</a:t>
            </a:r>
          </a:p>
          <a:p>
            <a:r>
              <a:rPr lang="en-US" dirty="0"/>
              <a:t>A Commercial Invoice is typically issued by the exporter or its agent, and it must be in accordance with the terms of the sales contract or purchase order. The format and content of the Commercial Invoice can vary depending on the requirements of the importing country or trade agreement.</a:t>
            </a:r>
          </a:p>
          <a:p>
            <a:endParaRPr lang="en-US" dirty="0"/>
          </a:p>
        </p:txBody>
      </p:sp>
      <p:sp>
        <p:nvSpPr>
          <p:cNvPr id="4" name="Content Placeholder 3"/>
          <p:cNvSpPr>
            <a:spLocks noGrp="1"/>
          </p:cNvSpPr>
          <p:nvPr>
            <p:ph sz="half" idx="2"/>
          </p:nvPr>
        </p:nvSpPr>
        <p:spPr>
          <a:xfrm>
            <a:off x="6172200" y="1825625"/>
            <a:ext cx="5181600" cy="4351338"/>
          </a:xfrm>
          <a:solidFill>
            <a:schemeClr val="accent5">
              <a:lumMod val="20000"/>
              <a:lumOff val="80000"/>
            </a:schemeClr>
          </a:solidFill>
        </p:spPr>
        <p:txBody>
          <a:bodyPr>
            <a:normAutofit fontScale="85000" lnSpcReduction="20000"/>
          </a:bodyPr>
          <a:lstStyle/>
          <a:p>
            <a:pPr marL="0" indent="0">
              <a:buNone/>
            </a:pPr>
            <a:r>
              <a:rPr lang="en-US" b="1" dirty="0"/>
              <a:t>Data Content of Invoice</a:t>
            </a:r>
          </a:p>
          <a:p>
            <a:pPr lvl="0"/>
            <a:r>
              <a:rPr lang="en-US" dirty="0"/>
              <a:t>Name and address of the exporter</a:t>
            </a:r>
          </a:p>
          <a:p>
            <a:pPr lvl="0"/>
            <a:r>
              <a:rPr lang="en-US" dirty="0"/>
              <a:t>Name and address of the importer</a:t>
            </a:r>
          </a:p>
          <a:p>
            <a:pPr lvl="0"/>
            <a:r>
              <a:rPr lang="en-US" dirty="0"/>
              <a:t>Description of the goods, including quantity, unit price, and total value</a:t>
            </a:r>
          </a:p>
          <a:p>
            <a:pPr lvl="0"/>
            <a:r>
              <a:rPr lang="en-US" dirty="0"/>
              <a:t>Country of origin of the goods</a:t>
            </a:r>
          </a:p>
          <a:p>
            <a:pPr lvl="0"/>
            <a:r>
              <a:rPr lang="en-US" dirty="0"/>
              <a:t>Currency of the transaction</a:t>
            </a:r>
          </a:p>
          <a:p>
            <a:pPr lvl="0"/>
            <a:r>
              <a:rPr lang="en-US" dirty="0"/>
              <a:t>Incoterms (international commercial terms) used in the transaction</a:t>
            </a:r>
          </a:p>
          <a:p>
            <a:pPr lvl="0"/>
            <a:r>
              <a:rPr lang="en-US" dirty="0"/>
              <a:t>Date of issuance</a:t>
            </a:r>
          </a:p>
          <a:p>
            <a:pPr lvl="0"/>
            <a:r>
              <a:rPr lang="en-US" dirty="0"/>
              <a:t>Signature of the exporter or its agent</a:t>
            </a:r>
          </a:p>
          <a:p>
            <a:endParaRPr lang="en-US" dirty="0"/>
          </a:p>
        </p:txBody>
      </p:sp>
    </p:spTree>
    <p:extLst>
      <p:ext uri="{BB962C8B-B14F-4D97-AF65-F5344CB8AC3E}">
        <p14:creationId xmlns:p14="http://schemas.microsoft.com/office/powerpoint/2010/main" val="421158371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US" dirty="0" err="1">
                <a:ln>
                  <a:solidFill>
                    <a:schemeClr val="tx1"/>
                  </a:solidFill>
                </a:ln>
                <a:solidFill>
                  <a:schemeClr val="accent6">
                    <a:lumMod val="75000"/>
                  </a:schemeClr>
                </a:solidFill>
              </a:rPr>
              <a:t>Contd</a:t>
            </a:r>
            <a:r>
              <a:rPr lang="en-US" dirty="0">
                <a:ln>
                  <a:solidFill>
                    <a:schemeClr val="tx1"/>
                  </a:solidFill>
                </a:ln>
                <a:solidFill>
                  <a:schemeClr val="accent6">
                    <a:lumMod val="75000"/>
                  </a:schemeClr>
                </a:solidFill>
              </a:rPr>
              <a:t>…   Bill of Exchange</a:t>
            </a:r>
          </a:p>
        </p:txBody>
      </p:sp>
      <p:sp>
        <p:nvSpPr>
          <p:cNvPr id="3" name="Content Placeholder 2"/>
          <p:cNvSpPr>
            <a:spLocks noGrp="1"/>
          </p:cNvSpPr>
          <p:nvPr>
            <p:ph sz="half" idx="1"/>
          </p:nvPr>
        </p:nvSpPr>
        <p:spPr>
          <a:xfrm>
            <a:off x="838200" y="1825625"/>
            <a:ext cx="5181600" cy="4351338"/>
          </a:xfrm>
          <a:solidFill>
            <a:schemeClr val="accent5">
              <a:lumMod val="20000"/>
              <a:lumOff val="80000"/>
            </a:schemeClr>
          </a:solidFill>
        </p:spPr>
        <p:txBody>
          <a:bodyPr>
            <a:normAutofit fontScale="92500" lnSpcReduction="10000"/>
          </a:bodyPr>
          <a:lstStyle/>
          <a:p>
            <a:r>
              <a:rPr lang="en-US" dirty="0"/>
              <a:t>A Bill of Exchange (BOE), also known as a draft, is a written order from one party (the drawer) to another party (the drawee) to pay a specified amount of money on a specified date. It is a common financial instrument used in international trade transactions to facilitate payment between parties.</a:t>
            </a:r>
          </a:p>
          <a:p>
            <a:r>
              <a:rPr lang="en-US" dirty="0"/>
              <a:t>A Bill of Exchange is typically issued by the seller or its bank, and it must be accepted by the buyer or its bank before payment is made. The BOE can be transferred to a third party for payment, and it can be used as collateral for loans or other financial arrangements.</a:t>
            </a:r>
          </a:p>
          <a:p>
            <a:endParaRPr lang="en-US" dirty="0"/>
          </a:p>
        </p:txBody>
      </p:sp>
      <p:sp>
        <p:nvSpPr>
          <p:cNvPr id="4" name="Content Placeholder 3"/>
          <p:cNvSpPr>
            <a:spLocks noGrp="1"/>
          </p:cNvSpPr>
          <p:nvPr>
            <p:ph sz="half" idx="2"/>
          </p:nvPr>
        </p:nvSpPr>
        <p:spPr>
          <a:xfrm>
            <a:off x="6172200" y="1825625"/>
            <a:ext cx="5181600" cy="4351338"/>
          </a:xfrm>
          <a:solidFill>
            <a:schemeClr val="accent5">
              <a:lumMod val="20000"/>
              <a:lumOff val="80000"/>
            </a:schemeClr>
          </a:solidFill>
        </p:spPr>
        <p:txBody>
          <a:bodyPr>
            <a:normAutofit fontScale="92500" lnSpcReduction="10000"/>
          </a:bodyPr>
          <a:lstStyle/>
          <a:p>
            <a:pPr marL="0" indent="0">
              <a:buNone/>
            </a:pPr>
            <a:r>
              <a:rPr lang="en-US" b="1" dirty="0"/>
              <a:t>Data Content of BOE</a:t>
            </a:r>
          </a:p>
          <a:p>
            <a:pPr lvl="0"/>
            <a:r>
              <a:rPr lang="en-US" dirty="0"/>
              <a:t>Name and address of the drawer</a:t>
            </a:r>
          </a:p>
          <a:p>
            <a:pPr lvl="0"/>
            <a:r>
              <a:rPr lang="en-US" dirty="0"/>
              <a:t>Name and address of the drawee</a:t>
            </a:r>
          </a:p>
          <a:p>
            <a:pPr lvl="0"/>
            <a:r>
              <a:rPr lang="en-US" dirty="0"/>
              <a:t>Amount of the payment in words and figures</a:t>
            </a:r>
          </a:p>
          <a:p>
            <a:pPr lvl="0"/>
            <a:r>
              <a:rPr lang="en-US" dirty="0"/>
              <a:t>Date of payment</a:t>
            </a:r>
          </a:p>
          <a:p>
            <a:pPr lvl="0"/>
            <a:r>
              <a:rPr lang="en-US" dirty="0"/>
              <a:t>Place of payment</a:t>
            </a:r>
          </a:p>
          <a:p>
            <a:pPr lvl="0"/>
            <a:r>
              <a:rPr lang="en-US" dirty="0"/>
              <a:t>Signature of the drawer</a:t>
            </a:r>
          </a:p>
          <a:p>
            <a:pPr lvl="0"/>
            <a:r>
              <a:rPr lang="en-US" dirty="0"/>
              <a:t>Reference to the underlying transaction, such as the invoice or contract</a:t>
            </a:r>
          </a:p>
          <a:p>
            <a:endParaRPr lang="en-US" dirty="0"/>
          </a:p>
        </p:txBody>
      </p:sp>
    </p:spTree>
    <p:extLst>
      <p:ext uri="{BB962C8B-B14F-4D97-AF65-F5344CB8AC3E}">
        <p14:creationId xmlns:p14="http://schemas.microsoft.com/office/powerpoint/2010/main" val="3902690454"/>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Autofit/>
          </a:bodyPr>
          <a:lstStyle/>
          <a:p>
            <a:pPr lvl="0"/>
            <a:r>
              <a:rPr lang="en-US" sz="2800" dirty="0">
                <a:ln>
                  <a:solidFill>
                    <a:schemeClr val="tx1"/>
                  </a:solidFill>
                </a:ln>
                <a:solidFill>
                  <a:schemeClr val="accent6">
                    <a:lumMod val="75000"/>
                  </a:schemeClr>
                </a:solidFill>
              </a:rPr>
              <a:t>Discuss following Transport Documents. State who can issue and what are the information the documents must contain as per ICC Rules </a:t>
            </a:r>
            <a:r>
              <a:rPr lang="en-US" sz="2800" dirty="0" err="1">
                <a:ln>
                  <a:solidFill>
                    <a:schemeClr val="tx1"/>
                  </a:solidFill>
                </a:ln>
                <a:solidFill>
                  <a:schemeClr val="accent6">
                    <a:lumMod val="75000"/>
                  </a:schemeClr>
                </a:solidFill>
              </a:rPr>
              <a:t>i</a:t>
            </a:r>
            <a:r>
              <a:rPr lang="en-US" sz="2800" dirty="0">
                <a:ln>
                  <a:solidFill>
                    <a:schemeClr val="tx1"/>
                  </a:solidFill>
                </a:ln>
                <a:solidFill>
                  <a:schemeClr val="accent6">
                    <a:lumMod val="75000"/>
                  </a:schemeClr>
                </a:solidFill>
              </a:rPr>
              <a:t>) Bill of Lading ii) Airway Bill iii) Truck Receipt iv) Multimodal Transport Document (May,2022)</a:t>
            </a:r>
          </a:p>
        </p:txBody>
      </p:sp>
      <p:sp>
        <p:nvSpPr>
          <p:cNvPr id="3" name="Content Placeholder 2"/>
          <p:cNvSpPr>
            <a:spLocks noGrp="1"/>
          </p:cNvSpPr>
          <p:nvPr>
            <p:ph sz="half" idx="1"/>
          </p:nvPr>
        </p:nvSpPr>
        <p:spPr>
          <a:xfrm>
            <a:off x="838200" y="1825625"/>
            <a:ext cx="5181600" cy="4351338"/>
          </a:xfrm>
          <a:solidFill>
            <a:schemeClr val="accent2">
              <a:lumMod val="40000"/>
              <a:lumOff val="60000"/>
            </a:schemeClr>
          </a:solidFill>
        </p:spPr>
        <p:txBody>
          <a:bodyPr>
            <a:normAutofit fontScale="85000" lnSpcReduction="20000"/>
          </a:bodyPr>
          <a:lstStyle/>
          <a:p>
            <a:pPr marL="0" indent="0">
              <a:buNone/>
            </a:pPr>
            <a:r>
              <a:rPr lang="en-US" b="1" dirty="0"/>
              <a:t>Bill of Lading (B/L)</a:t>
            </a:r>
          </a:p>
          <a:p>
            <a:r>
              <a:rPr lang="en-US" dirty="0"/>
              <a:t>A B/L is a legal document issued by the carrier of goods that acknowledges the receipt of cargo and specifies the terms of carriage. </a:t>
            </a:r>
          </a:p>
          <a:p>
            <a:r>
              <a:rPr lang="en-US" dirty="0"/>
              <a:t>It serves as a contract of carriage between the shipper and the carrier, as well as a receipt of the goods. </a:t>
            </a:r>
          </a:p>
          <a:p>
            <a:r>
              <a:rPr lang="en-US" dirty="0"/>
              <a:t>The carrier, such as a shipping company, issues the B/L.</a:t>
            </a:r>
          </a:p>
          <a:p>
            <a:r>
              <a:rPr lang="en-US" dirty="0"/>
              <a:t>Issuer : 1. Carrier 2. Captain 3. Agent of Carrier 4. Agent of Captain </a:t>
            </a:r>
          </a:p>
          <a:p>
            <a:r>
              <a:rPr lang="en-US" dirty="0"/>
              <a:t>Information : Shipping Date, Vessel, Port of lading, Description of the goods , Signed , Name of the Carrier , Shipped on Board Notation </a:t>
            </a:r>
            <a:r>
              <a:rPr lang="en-US" dirty="0" err="1"/>
              <a:t>etc</a:t>
            </a:r>
            <a:endParaRPr lang="en-US" dirty="0"/>
          </a:p>
        </p:txBody>
      </p:sp>
      <p:sp>
        <p:nvSpPr>
          <p:cNvPr id="4" name="Content Placeholder 3"/>
          <p:cNvSpPr>
            <a:spLocks noGrp="1"/>
          </p:cNvSpPr>
          <p:nvPr>
            <p:ph sz="half" idx="2"/>
          </p:nvPr>
        </p:nvSpPr>
        <p:spPr>
          <a:xfrm>
            <a:off x="6172200" y="1825625"/>
            <a:ext cx="5181600" cy="4351338"/>
          </a:xfrm>
          <a:solidFill>
            <a:schemeClr val="accent5">
              <a:lumMod val="20000"/>
              <a:lumOff val="80000"/>
            </a:schemeClr>
          </a:solidFill>
        </p:spPr>
        <p:txBody>
          <a:bodyPr>
            <a:normAutofit fontScale="85000" lnSpcReduction="20000"/>
          </a:bodyPr>
          <a:lstStyle/>
          <a:p>
            <a:pPr marL="0" lvl="0" indent="0">
              <a:buNone/>
            </a:pPr>
            <a:r>
              <a:rPr lang="en-US" b="1" dirty="0"/>
              <a:t>Air Waybill (AWB)</a:t>
            </a:r>
          </a:p>
          <a:p>
            <a:pPr lvl="0"/>
            <a:r>
              <a:rPr lang="en-US" dirty="0"/>
              <a:t>An AWB is a document that serves as a receipt of goods and contract of carriage between the shipper and the air carrier. It contains information such as the consignor and consignee, the origin and destination of the cargo, and the terms of the carriage. The air carrier issues the AWB.</a:t>
            </a:r>
          </a:p>
          <a:p>
            <a:endParaRPr lang="en-US" dirty="0"/>
          </a:p>
        </p:txBody>
      </p:sp>
    </p:spTree>
    <p:extLst>
      <p:ext uri="{BB962C8B-B14F-4D97-AF65-F5344CB8AC3E}">
        <p14:creationId xmlns:p14="http://schemas.microsoft.com/office/powerpoint/2010/main" val="51222660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0677"/>
            <a:ext cx="10515600" cy="1099039"/>
          </a:xfrm>
        </p:spPr>
        <p:txBody>
          <a:bodyPr>
            <a:normAutofit/>
          </a:bodyPr>
          <a:lstStyle/>
          <a:p>
            <a:r>
              <a:rPr lang="en-US" sz="3100" dirty="0">
                <a:ln>
                  <a:solidFill>
                    <a:schemeClr val="tx2">
                      <a:lumMod val="50000"/>
                    </a:schemeClr>
                  </a:solidFill>
                </a:ln>
                <a:solidFill>
                  <a:schemeClr val="accent6">
                    <a:lumMod val="75000"/>
                  </a:schemeClr>
                </a:solidFill>
              </a:rPr>
              <a:t>How International Trade can develop economy? </a:t>
            </a:r>
            <a:r>
              <a:rPr lang="en-US" sz="2200" dirty="0">
                <a:ln>
                  <a:solidFill>
                    <a:schemeClr val="tx2">
                      <a:lumMod val="50000"/>
                    </a:schemeClr>
                  </a:solidFill>
                </a:ln>
                <a:solidFill>
                  <a:schemeClr val="accent6">
                    <a:lumMod val="75000"/>
                  </a:schemeClr>
                </a:solidFill>
              </a:rPr>
              <a:t> (April,2020)  /  </a:t>
            </a:r>
            <a:r>
              <a:rPr lang="en-US" sz="3200" dirty="0">
                <a:ln>
                  <a:solidFill>
                    <a:schemeClr val="tx2">
                      <a:lumMod val="50000"/>
                    </a:schemeClr>
                  </a:solidFill>
                </a:ln>
                <a:solidFill>
                  <a:schemeClr val="accent6">
                    <a:lumMod val="75000"/>
                  </a:schemeClr>
                </a:solidFill>
              </a:rPr>
              <a:t>International Trade is associated with national economy state your opinion.</a:t>
            </a:r>
            <a:r>
              <a:rPr lang="en-US" sz="2800" dirty="0">
                <a:ln>
                  <a:solidFill>
                    <a:schemeClr val="tx2">
                      <a:lumMod val="50000"/>
                    </a:schemeClr>
                  </a:solidFill>
                </a:ln>
                <a:solidFill>
                  <a:schemeClr val="accent6">
                    <a:lumMod val="75000"/>
                  </a:schemeClr>
                </a:solidFill>
              </a:rPr>
              <a:t> </a:t>
            </a:r>
            <a:r>
              <a:rPr lang="en-US" sz="2200" dirty="0">
                <a:ln>
                  <a:solidFill>
                    <a:schemeClr val="tx2">
                      <a:lumMod val="50000"/>
                    </a:schemeClr>
                  </a:solidFill>
                </a:ln>
                <a:solidFill>
                  <a:schemeClr val="accent6">
                    <a:lumMod val="75000"/>
                  </a:schemeClr>
                </a:solidFill>
              </a:rPr>
              <a:t>(May, 2023</a:t>
            </a:r>
            <a:r>
              <a:rPr lang="en-US" sz="2200" dirty="0" smtClean="0">
                <a:ln>
                  <a:solidFill>
                    <a:schemeClr val="tx2">
                      <a:lumMod val="50000"/>
                    </a:schemeClr>
                  </a:solidFill>
                </a:ln>
                <a:solidFill>
                  <a:schemeClr val="accent6">
                    <a:lumMod val="75000"/>
                  </a:schemeClr>
                </a:solidFill>
              </a:rPr>
              <a:t>) </a:t>
            </a:r>
            <a:r>
              <a:rPr lang="en-US" sz="2200" dirty="0" smtClean="0">
                <a:ln>
                  <a:solidFill>
                    <a:schemeClr val="tx2">
                      <a:lumMod val="50000"/>
                    </a:schemeClr>
                  </a:solidFill>
                </a:ln>
                <a:solidFill>
                  <a:srgbClr val="FF0000"/>
                </a:solidFill>
              </a:rPr>
              <a:t>(April 2024)</a:t>
            </a:r>
            <a:endParaRPr lang="en-US" dirty="0">
              <a:ln>
                <a:solidFill>
                  <a:schemeClr val="tx2">
                    <a:lumMod val="50000"/>
                  </a:schemeClr>
                </a:solidFill>
              </a:ln>
              <a:solidFill>
                <a:srgbClr val="FF0000"/>
              </a:solidFill>
            </a:endParaRPr>
          </a:p>
        </p:txBody>
      </p:sp>
      <p:sp>
        <p:nvSpPr>
          <p:cNvPr id="3" name="Text Placeholder 2"/>
          <p:cNvSpPr>
            <a:spLocks noGrp="1"/>
          </p:cNvSpPr>
          <p:nvPr>
            <p:ph type="body" idx="1"/>
          </p:nvPr>
        </p:nvSpPr>
        <p:spPr>
          <a:xfrm>
            <a:off x="838200" y="1239716"/>
            <a:ext cx="10515600" cy="5240215"/>
          </a:xfrm>
        </p:spPr>
        <p:txBody>
          <a:bodyPr>
            <a:normAutofit fontScale="85000" lnSpcReduction="20000"/>
          </a:bodyPr>
          <a:lstStyle/>
          <a:p>
            <a:pPr lvl="0"/>
            <a:r>
              <a:rPr lang="en-US" dirty="0"/>
              <a:t>International trade can have a significant impact on the development of an economy in several ways, including:</a:t>
            </a:r>
          </a:p>
          <a:p>
            <a:pPr lvl="1"/>
            <a:r>
              <a:rPr lang="en-US" b="1" dirty="0"/>
              <a:t>Increased access to markets: </a:t>
            </a:r>
            <a:r>
              <a:rPr lang="en-US" dirty="0"/>
              <a:t>International trade allows countries to access larger markets for their goods and services, leading to increased demand and higher levels of output. This can create jobs and stimulate economic growth.</a:t>
            </a:r>
          </a:p>
          <a:p>
            <a:pPr lvl="1"/>
            <a:r>
              <a:rPr lang="en-US" b="1" dirty="0"/>
              <a:t>Specialization: </a:t>
            </a:r>
            <a:r>
              <a:rPr lang="en-US" dirty="0"/>
              <a:t>International trade allows countries to specialize in producing goods and services that they have a comparative advantage in, leading to increased efficiency and productivity. This can result in lower costs and higher levels of output, which can drive economic growth.</a:t>
            </a:r>
          </a:p>
          <a:p>
            <a:pPr lvl="1"/>
            <a:r>
              <a:rPr lang="en-US" b="1" dirty="0"/>
              <a:t>Increased competition: </a:t>
            </a:r>
            <a:r>
              <a:rPr lang="en-US" dirty="0"/>
              <a:t>International trade promotes competition, leading to innovation, better quality products, and lower prices. This can result in increased consumer welfare and greater efficiency in the allocation of resources.</a:t>
            </a:r>
          </a:p>
          <a:p>
            <a:pPr lvl="1"/>
            <a:r>
              <a:rPr lang="en-US" b="1" dirty="0"/>
              <a:t>Access to capital: </a:t>
            </a:r>
            <a:r>
              <a:rPr lang="en-US" dirty="0"/>
              <a:t>International trade can provide countries with access to capital and investment opportunities, enabling them to finance development projects, build infrastructure, and create jobs.</a:t>
            </a:r>
          </a:p>
          <a:p>
            <a:pPr lvl="1"/>
            <a:r>
              <a:rPr lang="en-US" b="1" dirty="0"/>
              <a:t>Knowledge transfer: </a:t>
            </a:r>
            <a:r>
              <a:rPr lang="en-US" dirty="0"/>
              <a:t>International trade can facilitate the transfer of knowledge and technology between countries, allowing for the development of new industries and the adoption of new production methods.</a:t>
            </a:r>
          </a:p>
          <a:p>
            <a:pPr lvl="0"/>
            <a:r>
              <a:rPr lang="en-US" dirty="0"/>
              <a:t>Overall, international trade can provide significant benefits to economies, including increased economic growth, job creation, and access to new markets and capital. By enabling countries to specialize and take advantage of economies of scale, international trade can contribute to the development of efficient and competitive industries, driving innovation and productivity growth.</a:t>
            </a:r>
          </a:p>
        </p:txBody>
      </p:sp>
    </p:spTree>
    <p:extLst>
      <p:ext uri="{BB962C8B-B14F-4D97-AF65-F5344CB8AC3E}">
        <p14:creationId xmlns:p14="http://schemas.microsoft.com/office/powerpoint/2010/main" val="238643341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Autofit/>
          </a:bodyPr>
          <a:lstStyle/>
          <a:p>
            <a:pPr lvl="0"/>
            <a:r>
              <a:rPr lang="en-US" dirty="0" err="1">
                <a:ln>
                  <a:solidFill>
                    <a:schemeClr val="tx1"/>
                  </a:solidFill>
                </a:ln>
                <a:solidFill>
                  <a:schemeClr val="accent6">
                    <a:lumMod val="75000"/>
                  </a:schemeClr>
                </a:solidFill>
              </a:rPr>
              <a:t>Contd</a:t>
            </a:r>
            <a:r>
              <a:rPr lang="en-US" dirty="0">
                <a:ln>
                  <a:solidFill>
                    <a:schemeClr val="tx1"/>
                  </a:solidFill>
                </a:ln>
                <a:solidFill>
                  <a:schemeClr val="accent6">
                    <a:lumMod val="75000"/>
                  </a:schemeClr>
                </a:solidFill>
              </a:rPr>
              <a:t>…</a:t>
            </a:r>
          </a:p>
        </p:txBody>
      </p:sp>
      <p:sp>
        <p:nvSpPr>
          <p:cNvPr id="3" name="Content Placeholder 2"/>
          <p:cNvSpPr>
            <a:spLocks noGrp="1"/>
          </p:cNvSpPr>
          <p:nvPr>
            <p:ph sz="half" idx="1"/>
          </p:nvPr>
        </p:nvSpPr>
        <p:spPr>
          <a:xfrm>
            <a:off x="838199" y="1825625"/>
            <a:ext cx="5533103" cy="4351338"/>
          </a:xfrm>
          <a:solidFill>
            <a:schemeClr val="accent6">
              <a:lumMod val="40000"/>
              <a:lumOff val="60000"/>
            </a:schemeClr>
          </a:solidFill>
        </p:spPr>
        <p:txBody>
          <a:bodyPr>
            <a:normAutofit/>
          </a:bodyPr>
          <a:lstStyle/>
          <a:p>
            <a:pPr marL="0" lvl="0" indent="0">
              <a:buNone/>
            </a:pPr>
            <a:r>
              <a:rPr lang="en-US" b="1" dirty="0"/>
              <a:t>Road Transport Document (Truck Receipt) </a:t>
            </a:r>
          </a:p>
          <a:p>
            <a:pPr lvl="0"/>
            <a:r>
              <a:rPr lang="en-US" dirty="0"/>
              <a:t>A road transport document is used for the carriage of goods by road. It serves as a receipt of the goods and evidence of the contract of carriage between the shipper and the carrier. The carrier, such as a trucking company, issues the road transport document.</a:t>
            </a:r>
          </a:p>
        </p:txBody>
      </p:sp>
      <p:sp>
        <p:nvSpPr>
          <p:cNvPr id="4" name="Content Placeholder 3"/>
          <p:cNvSpPr>
            <a:spLocks noGrp="1"/>
          </p:cNvSpPr>
          <p:nvPr>
            <p:ph sz="half" idx="2"/>
          </p:nvPr>
        </p:nvSpPr>
        <p:spPr>
          <a:xfrm>
            <a:off x="6548284" y="1825625"/>
            <a:ext cx="4805516" cy="4351338"/>
          </a:xfrm>
          <a:solidFill>
            <a:schemeClr val="accent2">
              <a:lumMod val="40000"/>
              <a:lumOff val="60000"/>
            </a:schemeClr>
          </a:solidFill>
        </p:spPr>
        <p:txBody>
          <a:bodyPr>
            <a:normAutofit/>
          </a:bodyPr>
          <a:lstStyle/>
          <a:p>
            <a:pPr marL="0" lvl="0" indent="0">
              <a:buNone/>
            </a:pPr>
            <a:r>
              <a:rPr lang="en-US" sz="2000" b="1" dirty="0"/>
              <a:t>Multimodal Transport Document (MTD)</a:t>
            </a:r>
          </a:p>
          <a:p>
            <a:pPr lvl="0"/>
            <a:r>
              <a:rPr lang="en-US" dirty="0"/>
              <a:t>An MTD is a document that covers the transportation of goods by two or more modes of transport, such as by sea, rail, and road. It serves as a receipt of the goods and evidence of the contract of carriage between the shipper and the carrier. The carrier or freight forwarder issues the MTD.</a:t>
            </a:r>
          </a:p>
        </p:txBody>
      </p:sp>
    </p:spTree>
    <p:extLst>
      <p:ext uri="{BB962C8B-B14F-4D97-AF65-F5344CB8AC3E}">
        <p14:creationId xmlns:p14="http://schemas.microsoft.com/office/powerpoint/2010/main" val="415145441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en-US" dirty="0">
                <a:ln>
                  <a:solidFill>
                    <a:schemeClr val="tx1"/>
                  </a:solidFill>
                </a:ln>
                <a:solidFill>
                  <a:schemeClr val="accent6">
                    <a:lumMod val="75000"/>
                  </a:schemeClr>
                </a:solidFill>
              </a:rPr>
              <a:t>Questions of previous years (Chapter 04)</a:t>
            </a:r>
          </a:p>
        </p:txBody>
      </p:sp>
      <p:sp>
        <p:nvSpPr>
          <p:cNvPr id="3" name="Text Placeholder 2"/>
          <p:cNvSpPr>
            <a:spLocks noGrp="1"/>
          </p:cNvSpPr>
          <p:nvPr>
            <p:ph type="body" idx="1"/>
          </p:nvPr>
        </p:nvSpPr>
        <p:spPr>
          <a:xfrm>
            <a:off x="838200" y="1825625"/>
            <a:ext cx="10515600" cy="4351338"/>
          </a:xfrm>
        </p:spPr>
        <p:txBody>
          <a:bodyPr>
            <a:normAutofit fontScale="92500" lnSpcReduction="10000"/>
          </a:bodyPr>
          <a:lstStyle/>
          <a:p>
            <a:pPr lvl="1"/>
            <a:r>
              <a:rPr lang="en-US" dirty="0"/>
              <a:t>Definition of Letter of Credit. </a:t>
            </a:r>
            <a:r>
              <a:rPr lang="bn-BD" dirty="0" smtClean="0"/>
              <a:t>(April 2024 )</a:t>
            </a:r>
            <a:r>
              <a:rPr lang="en-US" sz="2000" dirty="0" smtClean="0"/>
              <a:t>(Oct </a:t>
            </a:r>
            <a:r>
              <a:rPr lang="en-US" sz="2000" dirty="0"/>
              <a:t>2023)(April,2019) (Oct, 2018) (April,2020) (Nov,2022)</a:t>
            </a:r>
            <a:endParaRPr lang="en-US" dirty="0"/>
          </a:p>
          <a:p>
            <a:pPr lvl="1"/>
            <a:r>
              <a:rPr lang="en-US" dirty="0"/>
              <a:t>Why documentary credit is so preferred worldwide? Explain. </a:t>
            </a:r>
            <a:r>
              <a:rPr lang="en-US" sz="1800" dirty="0"/>
              <a:t>(Nov,2022) (Oct 2023)</a:t>
            </a:r>
            <a:endParaRPr lang="en-US" dirty="0"/>
          </a:p>
          <a:p>
            <a:pPr lvl="1"/>
            <a:r>
              <a:rPr lang="en-US" dirty="0"/>
              <a:t>How many parties are involved with Letter of Credit? Discuss the parties involved in L/C along with their roles and responsibilities.  </a:t>
            </a:r>
            <a:r>
              <a:rPr lang="bn-BD" dirty="0" smtClean="0"/>
              <a:t>(April 2024) </a:t>
            </a:r>
            <a:r>
              <a:rPr lang="en-US" dirty="0" smtClean="0"/>
              <a:t>(April,2020</a:t>
            </a:r>
            <a:r>
              <a:rPr lang="en-US" dirty="0"/>
              <a:t>) . (April,2019) . (Oct, 2018</a:t>
            </a:r>
            <a:r>
              <a:rPr lang="en-US" dirty="0" smtClean="0"/>
              <a:t>) </a:t>
            </a:r>
            <a:endParaRPr lang="en-US" dirty="0"/>
          </a:p>
          <a:p>
            <a:pPr lvl="1"/>
            <a:r>
              <a:rPr lang="en-US" dirty="0"/>
              <a:t>Preparatory steps for opening a letter of credit. (Nov,2022) (April,2019) (Oct 2023)</a:t>
            </a:r>
          </a:p>
          <a:p>
            <a:pPr lvl="1"/>
            <a:r>
              <a:rPr lang="en-US" dirty="0"/>
              <a:t>Define Back to Back Letter of Credit. </a:t>
            </a:r>
            <a:r>
              <a:rPr lang="en-US" dirty="0" smtClean="0"/>
              <a:t>(Oct 2023)(Nov,2022</a:t>
            </a:r>
            <a:r>
              <a:rPr lang="en-US" dirty="0"/>
              <a:t>) </a:t>
            </a:r>
          </a:p>
          <a:p>
            <a:pPr lvl="1"/>
            <a:r>
              <a:rPr lang="en-US" dirty="0"/>
              <a:t>What are the preparatory steps for opening a Back to Back L/C? </a:t>
            </a:r>
            <a:r>
              <a:rPr lang="en-US" dirty="0" smtClean="0"/>
              <a:t>(</a:t>
            </a:r>
            <a:r>
              <a:rPr lang="en-US" sz="2200" dirty="0" smtClean="0"/>
              <a:t>Oct 2023)(April,2020)</a:t>
            </a:r>
            <a:endParaRPr lang="en-US" dirty="0" smtClean="0"/>
          </a:p>
          <a:p>
            <a:pPr lvl="1"/>
            <a:r>
              <a:rPr lang="en-US" dirty="0" smtClean="0"/>
              <a:t>How to </a:t>
            </a:r>
            <a:r>
              <a:rPr lang="en-US" dirty="0"/>
              <a:t>handle discrepant documents? (Oct 2023</a:t>
            </a:r>
            <a:r>
              <a:rPr lang="en-US" dirty="0" smtClean="0"/>
              <a:t>)</a:t>
            </a:r>
            <a:r>
              <a:rPr lang="bn-BD" dirty="0" smtClean="0"/>
              <a:t> (April 2024)</a:t>
            </a:r>
            <a:endParaRPr lang="en-US" dirty="0"/>
          </a:p>
          <a:p>
            <a:pPr lvl="1"/>
            <a:r>
              <a:rPr lang="en-US" dirty="0"/>
              <a:t>What do you mean by UPAS L/C? Briefly narrate the rules and procedures of opening UPAS L/C and settlement thereof. (Oct, 2021) (May 2023)</a:t>
            </a:r>
          </a:p>
          <a:p>
            <a:pPr lvl="1"/>
            <a:r>
              <a:rPr lang="en-US" dirty="0"/>
              <a:t>What is ‘Add Confirmation’? What are the roles and responsibilities of a Confirming Bank? (Oct, 2018) </a:t>
            </a:r>
          </a:p>
          <a:p>
            <a:pPr lvl="0"/>
            <a:endParaRPr lang="en-US" dirty="0"/>
          </a:p>
        </p:txBody>
      </p:sp>
    </p:spTree>
    <p:extLst>
      <p:ext uri="{BB962C8B-B14F-4D97-AF65-F5344CB8AC3E}">
        <p14:creationId xmlns:p14="http://schemas.microsoft.com/office/powerpoint/2010/main" val="279495540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15543" y="2774502"/>
            <a:ext cx="7260771" cy="1325563"/>
          </a:xfrm>
          <a:solidFill>
            <a:schemeClr val="bg1">
              <a:alpha val="40000"/>
            </a:schemeClr>
          </a:solidFill>
        </p:spPr>
        <p:txBody>
          <a:bodyPr/>
          <a:lstStyle/>
          <a:p>
            <a:pPr algn="r"/>
            <a:r>
              <a:rPr lang="en-US" b="1" cap="small" dirty="0">
                <a:ln>
                  <a:solidFill>
                    <a:srgbClr val="002060"/>
                  </a:solidFill>
                </a:ln>
                <a:solidFill>
                  <a:srgbClr val="3C6A8E"/>
                </a:solidFill>
                <a:effectLst>
                  <a:outerShdw blurRad="38100" dist="38100" dir="2700000" algn="tl">
                    <a:srgbClr val="000000">
                      <a:alpha val="43137"/>
                    </a:srgbClr>
                  </a:outerShdw>
                </a:effectLst>
                <a:latin typeface="Cambria" panose="02040503050406030204" pitchFamily="18" charset="0"/>
              </a:rPr>
              <a:t>Thank You …</a:t>
            </a:r>
          </a:p>
        </p:txBody>
      </p:sp>
    </p:spTree>
    <p:extLst>
      <p:ext uri="{BB962C8B-B14F-4D97-AF65-F5344CB8AC3E}">
        <p14:creationId xmlns:p14="http://schemas.microsoft.com/office/powerpoint/2010/main" val="90438388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86667"/>
          </a:xfrm>
        </p:spPr>
        <p:txBody>
          <a:bodyPr>
            <a:normAutofit/>
          </a:bodyPr>
          <a:lstStyle/>
          <a:p>
            <a:r>
              <a:rPr lang="en-US" dirty="0">
                <a:ln>
                  <a:solidFill>
                    <a:schemeClr val="tx1"/>
                  </a:solidFill>
                </a:ln>
                <a:solidFill>
                  <a:schemeClr val="accent6">
                    <a:lumMod val="75000"/>
                  </a:schemeClr>
                </a:solidFill>
              </a:rPr>
              <a:t>Explain :“International trade is a win-win game” </a:t>
            </a:r>
            <a:r>
              <a:rPr lang="en-US" sz="2400" dirty="0">
                <a:ln>
                  <a:solidFill>
                    <a:schemeClr val="tx1"/>
                  </a:solidFill>
                </a:ln>
                <a:solidFill>
                  <a:schemeClr val="accent6">
                    <a:lumMod val="75000"/>
                  </a:schemeClr>
                </a:solidFill>
              </a:rPr>
              <a:t>(Oct,2016)</a:t>
            </a:r>
          </a:p>
        </p:txBody>
      </p:sp>
      <p:sp>
        <p:nvSpPr>
          <p:cNvPr id="3" name="Text Placeholder 2"/>
          <p:cNvSpPr>
            <a:spLocks noGrp="1"/>
          </p:cNvSpPr>
          <p:nvPr>
            <p:ph type="body" idx="1"/>
          </p:nvPr>
        </p:nvSpPr>
        <p:spPr>
          <a:xfrm>
            <a:off x="838200" y="1283676"/>
            <a:ext cx="10515600" cy="5108331"/>
          </a:xfrm>
        </p:spPr>
        <p:txBody>
          <a:bodyPr>
            <a:normAutofit fontScale="85000" lnSpcReduction="20000"/>
          </a:bodyPr>
          <a:lstStyle/>
          <a:p>
            <a:pPr lvl="0"/>
            <a:r>
              <a:rPr lang="en-US" dirty="0"/>
              <a:t>The statement "International trade is a win-win game" refers to the idea that international trade can benefit all parties involved in a transaction, resulting in mutual gains and positive-sum outcomes. In international trade, both the exporter and importer can benefit from the exchange of goods and services, leading to a win-win situation.</a:t>
            </a:r>
          </a:p>
          <a:p>
            <a:pPr lvl="0"/>
            <a:r>
              <a:rPr lang="en-US" dirty="0"/>
              <a:t>For example, when a country exports a product to another country, it generates revenue and creates jobs in the exporting country, while the importing country gains access to a product that it may not be able to produce domestically or may be able to purchase at a lower cost. In this case, both countries benefit from the exchange, creating a win-win situation.</a:t>
            </a:r>
          </a:p>
          <a:p>
            <a:pPr lvl="0"/>
            <a:r>
              <a:rPr lang="en-US" dirty="0"/>
              <a:t>Similarly, international trade can lead to specialization and the division of labor, allowing countries to produce goods and services more efficiently and at a lower cost. This results in higher productivity and greater economic growth for both the exporting and importing countries, creating a win-win situation.</a:t>
            </a:r>
          </a:p>
          <a:p>
            <a:pPr lvl="0"/>
            <a:r>
              <a:rPr lang="en-US" dirty="0"/>
              <a:t>However, it is important to note that not all parties involved in international trade may benefit equally. Some industries or individuals may face job losses or other negative impacts as a result of increased competition or changes in the global economy. It is therefore important to manage the potential negative impacts of international trade and to ensure that its benefits are distributed fairly.</a:t>
            </a:r>
          </a:p>
          <a:p>
            <a:pPr lvl="0"/>
            <a:r>
              <a:rPr lang="en-US" dirty="0"/>
              <a:t>Overall, while there may be some challenges and complexities associated with international trade, the potential benefits of increased trade and cooperation between countries are significant and can lead to positive outcomes for all parties involved.</a:t>
            </a:r>
          </a:p>
        </p:txBody>
      </p:sp>
    </p:spTree>
    <p:extLst>
      <p:ext uri="{BB962C8B-B14F-4D97-AF65-F5344CB8AC3E}">
        <p14:creationId xmlns:p14="http://schemas.microsoft.com/office/powerpoint/2010/main" val="152650171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1786</TotalTime>
  <Words>18507</Words>
  <Application>Microsoft Office PowerPoint</Application>
  <PresentationFormat>Custom</PresentationFormat>
  <Paragraphs>726</Paragraphs>
  <Slides>82</Slides>
  <Notes>0</Notes>
  <HiddenSlides>0</HiddenSlides>
  <MMClips>0</MMClips>
  <ScaleCrop>false</ScaleCrop>
  <HeadingPairs>
    <vt:vector size="4" baseType="variant">
      <vt:variant>
        <vt:lpstr>Theme</vt:lpstr>
      </vt:variant>
      <vt:variant>
        <vt:i4>2</vt:i4>
      </vt:variant>
      <vt:variant>
        <vt:lpstr>Slide Titles</vt:lpstr>
      </vt:variant>
      <vt:variant>
        <vt:i4>82</vt:i4>
      </vt:variant>
    </vt:vector>
  </HeadingPairs>
  <TitlesOfParts>
    <vt:vector size="84" baseType="lpstr">
      <vt:lpstr>Office Theme</vt:lpstr>
      <vt:lpstr>1_Office Theme</vt:lpstr>
      <vt:lpstr>DIB-202 : International  Trade and Finance </vt:lpstr>
      <vt:lpstr>Syllabus: Theories of International Trade, Absolute Advantage &amp; Comparative Advantage, Islamic Approach to International Trade, Balance of Trade &amp; Balance of Payment</vt:lpstr>
      <vt:lpstr>What is International Trade?   (April 2024)(Oct’ 2023)(May, 2023)(Nov,2022) (May,2022) (April,2020) (Oct, 2018)</vt:lpstr>
      <vt:lpstr>Main areas of International Trade? (Oct’ 2023)</vt:lpstr>
      <vt:lpstr>What are the advantages and disadvantages of International Trade? (Oct, 2018) (April, 2018)</vt:lpstr>
      <vt:lpstr>Contd…</vt:lpstr>
      <vt:lpstr>What roles banks play in international trade (April, 2018)</vt:lpstr>
      <vt:lpstr>How International Trade can develop economy?  (April,2020)  /  International Trade is associated with national economy state your opinion. (May, 2023) (April 2024)</vt:lpstr>
      <vt:lpstr>Explain :“International trade is a win-win game” (Oct,2016)</vt:lpstr>
      <vt:lpstr>Discuss the features of international trade in the light of Islamic Economics/Shariah (April, 2017) (May 2023) / Discuss Islamic approach to international trade. (April, 2018)</vt:lpstr>
      <vt:lpstr>How Islamic approach to international trade different from traditional approach? (April, 2018)</vt:lpstr>
      <vt:lpstr>Trade theory</vt:lpstr>
      <vt:lpstr>What are the purpose of trade theory? (Oct, 2016)</vt:lpstr>
      <vt:lpstr>Explain Absolute Cost Advantage theory (Oct, 2016) </vt:lpstr>
      <vt:lpstr>Comparative Advantage theory</vt:lpstr>
      <vt:lpstr>Differences between Absolute and Comparative advantages of international trade? (Nov,2022)</vt:lpstr>
      <vt:lpstr>Explain the advantages of comparative cost advantage theory over absolute cost advantage theory of international trade. (Oct’2019)</vt:lpstr>
      <vt:lpstr>State the differences between Modern Theory and Classical Theory of international trade. (May,2022)</vt:lpstr>
      <vt:lpstr>Contd…</vt:lpstr>
      <vt:lpstr>Define Balance of Trade and Balance of Payment. (Oct,2021) (April,2019) (May 2023) Trade Deficit (May 2023) (Oct 2023)</vt:lpstr>
      <vt:lpstr>What are the components of Balance of Trade and Balance of Payment? (Nov,2022)  (April 2024)(Oct,2021) (April,2019) (April 2024)</vt:lpstr>
      <vt:lpstr>Contd…</vt:lpstr>
      <vt:lpstr>What are the constituent of Current A/C and Financial AC of Balance of Payment of a country?. (Oct’2019) (April, 2018)? </vt:lpstr>
      <vt:lpstr>Define Current Account and Capital Account? (Oct-2023)</vt:lpstr>
      <vt:lpstr>“Balance of Trade seldom balances but Balance of Payment always balances”- Explain the statement. (Oct, 2017) (Nov,2022) (Oct,2021) (April,2019) </vt:lpstr>
      <vt:lpstr>What is the difference between Balance of Trade and Balance of Payment? (Oct 2023) (Oct,2021) (April,2019)</vt:lpstr>
      <vt:lpstr>Differentiate among “Overall Balance”, “Trade Balance” and “Current Account Balance” of BOP of a country.(2016) / Short note on Overall Balance of BOP (April, 2018)</vt:lpstr>
      <vt:lpstr>What is the effect of Trade Deficit on Economy? (Apirl 2024)</vt:lpstr>
      <vt:lpstr>Previous Year’s Questions (1st Chapter)</vt:lpstr>
      <vt:lpstr>Previous Year’s Questions – 1st Chapter (Contd…)</vt:lpstr>
      <vt:lpstr> Syllabus: : International Financial Markets  &amp; Instruments, International Monetary  &amp; Financial System, Financial Engineering, Financial Derivatives, Islamic Perspective of International Financial System,  Off Shore Banking. </vt:lpstr>
      <vt:lpstr>International Financial System and International Monetary System (Oct’2016)</vt:lpstr>
      <vt:lpstr>Define the approach of Islamic Financial System. (Nov,2022)</vt:lpstr>
      <vt:lpstr>What is International Financial Market? ( Oct 2023)  (Nov,2022) (Oct,2021) (April,2019)</vt:lpstr>
      <vt:lpstr>Discuss components of international financial market. (Oct 2023) (Nov,2022) (Oct’2016)</vt:lpstr>
      <vt:lpstr>What are the instruments of international financial market?(Oct,2021) (April,2019)</vt:lpstr>
      <vt:lpstr>Does Islamic economics support international financial market? (Oct 2023) Nov,2022) (Oct,2021) (April,2019)</vt:lpstr>
      <vt:lpstr>Describe the functions of Treasury (April 2024) &amp; Dealing Room. Key Difference among them? </vt:lpstr>
      <vt:lpstr>Contd…</vt:lpstr>
      <vt:lpstr>Contd…</vt:lpstr>
      <vt:lpstr>What are Financial Derivatives? Briefly describe different types of derivatives. (Oct 2023) (Nov,2022) . (Oct,2021) (April,2019)</vt:lpstr>
      <vt:lpstr>What is the difference between forward and future? (April,2019)</vt:lpstr>
      <vt:lpstr>Differentiate between futures and options markets. (2016)</vt:lpstr>
      <vt:lpstr>Off-shore banking (Nov,2022) (April, 2018) (Oct, 2017)</vt:lpstr>
      <vt:lpstr>Describe the advantages and disadvantages of off-shore banking. (April, 2018)</vt:lpstr>
      <vt:lpstr>Contd…</vt:lpstr>
      <vt:lpstr>How come –Off Shore Banking  is different from other types of international banking? (Oct, 2017)</vt:lpstr>
      <vt:lpstr>Features of off-shore banking in Bangladesh</vt:lpstr>
      <vt:lpstr>What is Financial Engineering (Oct 2023) (Nov,2022) (May,2022) (Oct’2019) (May 2023)</vt:lpstr>
      <vt:lpstr>Questions of Previous Years</vt:lpstr>
      <vt:lpstr>Syllabus: : Advance Payment, Open A/C, Documentary Collection &amp; Documentary Credit, Consignment Sale, Islamic View point of International Trade Payment Methods, Cross Border Fund Transfer Tools, cheque, TC, Drafts, TT, SWIFT &amp; Other Forms of Electronic Fund Transfer Tools.</vt:lpstr>
      <vt:lpstr>Discuss the following trade payment methods, its advantages and disadvantages considering importers and exporters: i) Payment in Advance ii) Documentary Credit iii) Documentary Collection iv) Open Account (May,2022) (April,2020) (Oct’2019) (Oct, 2018) (April 2024)</vt:lpstr>
      <vt:lpstr>Contd….</vt:lpstr>
      <vt:lpstr>Documents against Payment (DP) and Documents against Acceptance (DA)  (Oct, 2018)</vt:lpstr>
      <vt:lpstr>SWIFT (April,2020) (Oct’2019)</vt:lpstr>
      <vt:lpstr>What are the mandatory fields in the SWIFT message for opening a L/C?  (Oct 2023) (April,2020)  (April,2019)</vt:lpstr>
      <vt:lpstr>Contd…</vt:lpstr>
      <vt:lpstr>Questions of previous years (Chapter – 03)</vt:lpstr>
      <vt:lpstr> Syllabus: Definition, Classification, Opening, Advising &amp; Operational Procedures, Different Types of Document: Financial, Commercial, Transport, Insurance &amp; Other Documents, Handling of L/C Documents in Import &amp; Export.</vt:lpstr>
      <vt:lpstr>Definition of Letter of Credit. (Oct 2023) (April,2019) (Oct, 2018) (April,2020) (Nov,2022) (April 2024)</vt:lpstr>
      <vt:lpstr>Describe the types of LC?</vt:lpstr>
      <vt:lpstr>Contd…</vt:lpstr>
      <vt:lpstr>Discuss the parties involved in L/C along with their roles and responsibilities.  (April,2020) . (April,2019) . (Oct, 2018) (April 2024)</vt:lpstr>
      <vt:lpstr>Contd…</vt:lpstr>
      <vt:lpstr>Why documentary credit is so preferred worldwide? Explain (Nov,2022) (Oct 2023)</vt:lpstr>
      <vt:lpstr>Preparatory steps for opening a letter of credit. (Oct 2023)(Nov,2022) (April,2019)</vt:lpstr>
      <vt:lpstr>How to handle discrepant documents? (Oct 2023) (April 2024)</vt:lpstr>
      <vt:lpstr>Explain “Bank deals with documents, not goods or services?” (April 2024)</vt:lpstr>
      <vt:lpstr>Discuss the importance of Foreign Trade in the economy of Bangladesh (April 2024)</vt:lpstr>
      <vt:lpstr>Define Back to Back Letter of Credit. (Oct 2023)(Nov,2022) </vt:lpstr>
      <vt:lpstr>What are the preparatory steps for opening a Back to Back L/C? (April,2020)</vt:lpstr>
      <vt:lpstr>UPAS LC? Rules and procedures of opening UPAS L/C &amp; settlement (Oct’21) (May 2023)</vt:lpstr>
      <vt:lpstr>What is ‘Add Confirmation’? What are the roles and responsibilities of a Confirming Bank?  (Oct, 2018)</vt:lpstr>
      <vt:lpstr>Different Types of Documents used in LC</vt:lpstr>
      <vt:lpstr>Describe following document along with its issuer &amp; data contents as per ICC Rules (Definition, Who issued it and what is the data content) i) Bill of Lading ii) Certificate of Origin iii) Commercial Invoice iv) Bill of Exchange</vt:lpstr>
      <vt:lpstr> Contd…      Certificate of Origin </vt:lpstr>
      <vt:lpstr> Contd…          Commercial Invoice </vt:lpstr>
      <vt:lpstr>Contd…   Bill of Exchange</vt:lpstr>
      <vt:lpstr>Discuss following Transport Documents. State who can issue and what are the information the documents must contain as per ICC Rules i) Bill of Lading ii) Airway Bill iii) Truck Receipt iv) Multimodal Transport Document (May,2022)</vt:lpstr>
      <vt:lpstr>Contd…</vt:lpstr>
      <vt:lpstr>Questions of previous years (Chapter 04)</vt:lpstr>
      <vt:lpstr>Thank You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Vision 2041 and Bangladesh Delta Plan: An Overview</dc:title>
  <dc:creator>Windows User</dc:creator>
  <cp:lastModifiedBy>ibbluser</cp:lastModifiedBy>
  <cp:revision>258</cp:revision>
  <cp:lastPrinted>2024-10-03T10:44:46Z</cp:lastPrinted>
  <dcterms:created xsi:type="dcterms:W3CDTF">2019-03-30T21:51:26Z</dcterms:created>
  <dcterms:modified xsi:type="dcterms:W3CDTF">2024-10-03T13:53:29Z</dcterms:modified>
</cp:coreProperties>
</file>