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86" r:id="rId2"/>
    <p:sldId id="287" r:id="rId3"/>
    <p:sldId id="311" r:id="rId4"/>
    <p:sldId id="312" r:id="rId5"/>
    <p:sldId id="313" r:id="rId6"/>
    <p:sldId id="314" r:id="rId7"/>
    <p:sldId id="318" r:id="rId8"/>
    <p:sldId id="290" r:id="rId9"/>
    <p:sldId id="341" r:id="rId10"/>
    <p:sldId id="343" r:id="rId11"/>
    <p:sldId id="342" r:id="rId12"/>
    <p:sldId id="351" r:id="rId13"/>
    <p:sldId id="345" r:id="rId14"/>
    <p:sldId id="344" r:id="rId15"/>
    <p:sldId id="346" r:id="rId16"/>
    <p:sldId id="334" r:id="rId17"/>
    <p:sldId id="347" r:id="rId18"/>
    <p:sldId id="350" r:id="rId19"/>
    <p:sldId id="349" r:id="rId20"/>
    <p:sldId id="348" r:id="rId21"/>
    <p:sldId id="320" r:id="rId22"/>
    <p:sldId id="321" r:id="rId23"/>
    <p:sldId id="293" r:id="rId24"/>
    <p:sldId id="294" r:id="rId25"/>
    <p:sldId id="295" r:id="rId26"/>
    <p:sldId id="296" r:id="rId27"/>
    <p:sldId id="322" r:id="rId28"/>
    <p:sldId id="323" r:id="rId29"/>
    <p:sldId id="337" r:id="rId30"/>
    <p:sldId id="338" r:id="rId31"/>
    <p:sldId id="324" r:id="rId32"/>
    <p:sldId id="325" r:id="rId33"/>
    <p:sldId id="339" r:id="rId34"/>
    <p:sldId id="340" r:id="rId35"/>
    <p:sldId id="326" r:id="rId36"/>
    <p:sldId id="327" r:id="rId37"/>
    <p:sldId id="328" r:id="rId38"/>
    <p:sldId id="329" r:id="rId39"/>
    <p:sldId id="330" r:id="rId40"/>
    <p:sldId id="331" r:id="rId41"/>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9DDE871-8829-47D6-8E18-7959B30C5F0B}">
          <p14:sldIdLst>
            <p14:sldId id="286"/>
            <p14:sldId id="287"/>
            <p14:sldId id="311"/>
            <p14:sldId id="312"/>
            <p14:sldId id="313"/>
            <p14:sldId id="314"/>
            <p14:sldId id="318"/>
            <p14:sldId id="290"/>
            <p14:sldId id="341"/>
            <p14:sldId id="343"/>
            <p14:sldId id="342"/>
            <p14:sldId id="351"/>
            <p14:sldId id="345"/>
            <p14:sldId id="344"/>
            <p14:sldId id="346"/>
            <p14:sldId id="334"/>
            <p14:sldId id="347"/>
            <p14:sldId id="350"/>
            <p14:sldId id="349"/>
            <p14:sldId id="348"/>
            <p14:sldId id="320"/>
            <p14:sldId id="321"/>
            <p14:sldId id="293"/>
            <p14:sldId id="294"/>
            <p14:sldId id="295"/>
            <p14:sldId id="296"/>
            <p14:sldId id="322"/>
            <p14:sldId id="323"/>
            <p14:sldId id="337"/>
            <p14:sldId id="338"/>
            <p14:sldId id="324"/>
            <p14:sldId id="325"/>
            <p14:sldId id="339"/>
            <p14:sldId id="340"/>
            <p14:sldId id="326"/>
            <p14:sldId id="327"/>
            <p14:sldId id="328"/>
            <p14:sldId id="329"/>
            <p14:sldId id="330"/>
            <p14:sldId id="331"/>
          </p14:sldIdLst>
        </p14:section>
        <p14:section name="Untitled Section" id="{C4D5459B-322D-42F4-A377-CCE212C9F70E}">
          <p14:sldIdLst/>
        </p14:section>
      </p14:sectionLst>
    </p:ex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6A8E"/>
    <a:srgbClr val="CCFF99"/>
    <a:srgbClr val="66FFFF"/>
    <a:srgbClr val="99FFCC"/>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255" autoAdjust="0"/>
  </p:normalViewPr>
  <p:slideViewPr>
    <p:cSldViewPr snapToGrid="0">
      <p:cViewPr>
        <p:scale>
          <a:sx n="70" d="100"/>
          <a:sy n="70" d="100"/>
        </p:scale>
        <p:origin x="-162"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59877738-0BA4-41A4-B1E5-0DEBBF99D4D3}" type="datetimeFigureOut">
              <a:rPr lang="en-US" smtClean="0"/>
              <a:pPr/>
              <a:t>10/1/2024</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55645CBA-8753-4EF4-8D0F-48EF9F462323}" type="slidenum">
              <a:rPr lang="en-US" smtClean="0"/>
              <a:pPr/>
              <a:t>‹#›</a:t>
            </a:fld>
            <a:endParaRPr lang="en-US"/>
          </a:p>
        </p:txBody>
      </p:sp>
    </p:spTree>
    <p:extLst>
      <p:ext uri="{BB962C8B-B14F-4D97-AF65-F5344CB8AC3E}">
        <p14:creationId xmlns:p14="http://schemas.microsoft.com/office/powerpoint/2010/main" val="17680889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8EB87719-CFE9-404C-B59A-BCE6AF3A31D7}" type="datetimeFigureOut">
              <a:rPr lang="en-US" smtClean="0"/>
              <a:pPr/>
              <a:t>10/1/2024</a:t>
            </a:fld>
            <a:endParaRPr lang="en-US"/>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0122F1FF-4C45-4EA2-94AA-E41C8D130025}" type="slidenum">
              <a:rPr lang="en-US" smtClean="0"/>
              <a:pPr/>
              <a:t>‹#›</a:t>
            </a:fld>
            <a:endParaRPr lang="en-US"/>
          </a:p>
        </p:txBody>
      </p:sp>
    </p:spTree>
    <p:extLst>
      <p:ext uri="{BB962C8B-B14F-4D97-AF65-F5344CB8AC3E}">
        <p14:creationId xmlns:p14="http://schemas.microsoft.com/office/powerpoint/2010/main" val="307567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B01BF2D-5151-4E68-8801-B7C4291547D8}" type="datetimeFigureOut">
              <a:rPr lang="en-US" smtClean="0"/>
              <a:pPr/>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1814766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pPr/>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21294633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pPr/>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3613977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01BF2D-5151-4E68-8801-B7C4291547D8}" type="datetimeFigureOut">
              <a:rPr lang="en-US" smtClean="0"/>
              <a:pPr/>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8497136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01BF2D-5151-4E68-8801-B7C4291547D8}" type="datetimeFigureOut">
              <a:rPr lang="en-US" smtClean="0"/>
              <a:pPr/>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309617472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01BF2D-5151-4E68-8801-B7C4291547D8}" type="datetimeFigureOut">
              <a:rPr lang="en-US" smtClean="0"/>
              <a:pPr/>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72653339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01BF2D-5151-4E68-8801-B7C4291547D8}" type="datetimeFigureOut">
              <a:rPr lang="en-US" smtClean="0"/>
              <a:pPr/>
              <a:t>10/1/2024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6609746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01BF2D-5151-4E68-8801-B7C4291547D8}" type="datetimeFigureOut">
              <a:rPr lang="en-US" smtClean="0"/>
              <a:pPr/>
              <a:t>10/1/2024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8747936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1BF2D-5151-4E68-8801-B7C4291547D8}" type="datetimeFigureOut">
              <a:rPr lang="en-US" smtClean="0"/>
              <a:pPr/>
              <a:t>10/1/2024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6265067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pPr/>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12623841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01BF2D-5151-4E68-8801-B7C4291547D8}" type="datetimeFigureOut">
              <a:rPr lang="en-US" smtClean="0"/>
              <a:pPr/>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455450-E63D-42D4-AC7F-D9191CE11B28}" type="slidenum">
              <a:rPr lang="en-US" smtClean="0"/>
              <a:pPr/>
              <a:t>‹#›</a:t>
            </a:fld>
            <a:endParaRPr lang="en-US"/>
          </a:p>
        </p:txBody>
      </p:sp>
    </p:spTree>
    <p:extLst>
      <p:ext uri="{BB962C8B-B14F-4D97-AF65-F5344CB8AC3E}">
        <p14:creationId xmlns:p14="http://schemas.microsoft.com/office/powerpoint/2010/main" val="2554184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01BF2D-5151-4E68-8801-B7C4291547D8}" type="datetimeFigureOut">
              <a:rPr lang="en-US" smtClean="0"/>
              <a:pPr/>
              <a:t>10/1/2024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55450-E63D-42D4-AC7F-D9191CE11B28}" type="slidenum">
              <a:rPr lang="en-US" smtClean="0"/>
              <a:pPr/>
              <a:t>‹#›</a:t>
            </a:fld>
            <a:endParaRPr lang="en-US"/>
          </a:p>
        </p:txBody>
      </p:sp>
    </p:spTree>
    <p:extLst>
      <p:ext uri="{BB962C8B-B14F-4D97-AF65-F5344CB8AC3E}">
        <p14:creationId xmlns:p14="http://schemas.microsoft.com/office/powerpoint/2010/main" val="15038448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03229" y="981076"/>
            <a:ext cx="7974371" cy="2190648"/>
          </a:xfrm>
          <a:noFill/>
        </p:spPr>
        <p:txBody>
          <a:bodyPr>
            <a:normAutofit fontScale="90000"/>
          </a:bodyPr>
          <a:lstStyle/>
          <a:p>
            <a:pPr algn="r"/>
            <a:r>
              <a:rPr lang="en-US" sz="8000" b="1" cap="small" dirty="0">
                <a:ln>
                  <a:solidFill>
                    <a:schemeClr val="accent2">
                      <a:lumMod val="75000"/>
                    </a:schemeClr>
                  </a:solidFill>
                </a:ln>
                <a:solidFill>
                  <a:srgbClr val="3C6A8E"/>
                </a:solidFill>
                <a:effectLst>
                  <a:outerShdw blurRad="38100" dist="38100" dir="2700000" algn="tl">
                    <a:srgbClr val="000000">
                      <a:alpha val="43137"/>
                    </a:srgbClr>
                  </a:outerShdw>
                </a:effectLst>
              </a:rPr>
              <a:t>International </a:t>
            </a:r>
            <a:br>
              <a:rPr lang="en-US" sz="8000" b="1" cap="small" dirty="0">
                <a:ln>
                  <a:solidFill>
                    <a:schemeClr val="accent2">
                      <a:lumMod val="75000"/>
                    </a:schemeClr>
                  </a:solidFill>
                </a:ln>
                <a:solidFill>
                  <a:srgbClr val="3C6A8E"/>
                </a:solidFill>
                <a:effectLst>
                  <a:outerShdw blurRad="38100" dist="38100" dir="2700000" algn="tl">
                    <a:srgbClr val="000000">
                      <a:alpha val="43137"/>
                    </a:srgbClr>
                  </a:outerShdw>
                </a:effectLst>
              </a:rPr>
            </a:br>
            <a:r>
              <a:rPr lang="en-US" sz="8000" b="1" cap="small" dirty="0">
                <a:ln>
                  <a:solidFill>
                    <a:schemeClr val="accent2">
                      <a:lumMod val="75000"/>
                    </a:schemeClr>
                  </a:solidFill>
                </a:ln>
                <a:solidFill>
                  <a:srgbClr val="3C6A8E"/>
                </a:solidFill>
                <a:effectLst>
                  <a:outerShdw blurRad="38100" dist="38100" dir="2700000" algn="tl">
                    <a:srgbClr val="000000">
                      <a:alpha val="43137"/>
                    </a:srgbClr>
                  </a:outerShdw>
                </a:effectLst>
              </a:rPr>
              <a:t>Trade and Finance </a:t>
            </a:r>
          </a:p>
        </p:txBody>
      </p:sp>
      <p:sp>
        <p:nvSpPr>
          <p:cNvPr id="3" name="Subtitle 2"/>
          <p:cNvSpPr>
            <a:spLocks noGrp="1"/>
          </p:cNvSpPr>
          <p:nvPr>
            <p:ph type="subTitle" idx="1"/>
          </p:nvPr>
        </p:nvSpPr>
        <p:spPr>
          <a:xfrm>
            <a:off x="2171115" y="3910011"/>
            <a:ext cx="9106485" cy="904875"/>
          </a:xfrm>
          <a:noFill/>
        </p:spPr>
        <p:txBody>
          <a:bodyPr>
            <a:normAutofit fontScale="92500" lnSpcReduction="10000"/>
          </a:bodyPr>
          <a:lstStyle/>
          <a:p>
            <a:pPr algn="r">
              <a:spcBef>
                <a:spcPts val="0"/>
              </a:spcBef>
            </a:pPr>
            <a:r>
              <a:rPr lang="en-US" b="1" cap="small" dirty="0">
                <a:solidFill>
                  <a:srgbClr val="3C6A8E"/>
                </a:solidFill>
                <a:effectLst>
                  <a:outerShdw blurRad="38100" dist="38100" dir="2700000" algn="tl">
                    <a:srgbClr val="000000">
                      <a:alpha val="43137"/>
                    </a:srgbClr>
                  </a:outerShdw>
                </a:effectLst>
              </a:rPr>
              <a:t>Mahmudur Rahman, CDCS</a:t>
            </a:r>
          </a:p>
          <a:p>
            <a:pPr algn="r">
              <a:spcBef>
                <a:spcPts val="0"/>
              </a:spcBef>
            </a:pPr>
            <a:r>
              <a:rPr lang="en-US" b="1" cap="small" dirty="0">
                <a:solidFill>
                  <a:srgbClr val="3C6A8E"/>
                </a:solidFill>
                <a:effectLst>
                  <a:outerShdw blurRad="38100" dist="38100" dir="2700000" algn="tl">
                    <a:srgbClr val="000000">
                      <a:alpha val="43137"/>
                    </a:srgbClr>
                  </a:outerShdw>
                </a:effectLst>
              </a:rPr>
              <a:t>SEVP &amp; Head of Dhaka Central Zone</a:t>
            </a:r>
          </a:p>
          <a:p>
            <a:pPr algn="r">
              <a:spcBef>
                <a:spcPts val="0"/>
              </a:spcBef>
            </a:pPr>
            <a:r>
              <a:rPr lang="en-US" b="1" cap="small" dirty="0">
                <a:solidFill>
                  <a:srgbClr val="3C6A8E"/>
                </a:solidFill>
                <a:effectLst>
                  <a:outerShdw blurRad="38100" dist="38100" dir="2700000" algn="tl">
                    <a:srgbClr val="000000">
                      <a:alpha val="43137"/>
                    </a:srgbClr>
                  </a:outerShdw>
                </a:effectLst>
              </a:rPr>
              <a:t>Islami Bank Bangladesh Limited</a:t>
            </a:r>
            <a:endParaRPr lang="en-US" sz="2200" dirty="0">
              <a:latin typeface="Cambria" panose="02040503050406030204" pitchFamily="18" charset="0"/>
            </a:endParaRPr>
          </a:p>
        </p:txBody>
      </p:sp>
      <p:sp>
        <p:nvSpPr>
          <p:cNvPr id="4" name="TextBox 3"/>
          <p:cNvSpPr txBox="1"/>
          <p:nvPr/>
        </p:nvSpPr>
        <p:spPr>
          <a:xfrm>
            <a:off x="5152571" y="5996226"/>
            <a:ext cx="5167086" cy="338554"/>
          </a:xfrm>
          <a:prstGeom prst="rect">
            <a:avLst/>
          </a:prstGeom>
          <a:solidFill>
            <a:schemeClr val="bg1">
              <a:alpha val="79000"/>
            </a:schemeClr>
          </a:solidFill>
        </p:spPr>
        <p:txBody>
          <a:bodyPr wrap="square" rtlCol="0">
            <a:spAutoFit/>
          </a:bodyPr>
          <a:lstStyle/>
          <a:p>
            <a:pPr algn="r"/>
            <a:endParaRPr lang="en-US" sz="1600" dirty="0">
              <a:latin typeface="Cambria" panose="02040503050406030204" pitchFamily="18" charset="0"/>
            </a:endParaRPr>
          </a:p>
        </p:txBody>
      </p:sp>
      <p:cxnSp>
        <p:nvCxnSpPr>
          <p:cNvPr id="6" name="Straight Connector 5"/>
          <p:cNvCxnSpPr/>
          <p:nvPr/>
        </p:nvCxnSpPr>
        <p:spPr>
          <a:xfrm>
            <a:off x="11420475" y="1400175"/>
            <a:ext cx="9525" cy="1495425"/>
          </a:xfrm>
          <a:prstGeom prst="line">
            <a:avLst/>
          </a:prstGeom>
          <a:ln w="76200">
            <a:solidFill>
              <a:schemeClr val="accent4">
                <a:lumMod val="75000"/>
              </a:schemeClr>
            </a:solidFill>
          </a:ln>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11410950" y="3910011"/>
            <a:ext cx="9525" cy="904875"/>
          </a:xfrm>
          <a:prstGeom prst="line">
            <a:avLst/>
          </a:prstGeom>
          <a:ln w="76200">
            <a:solidFill>
              <a:schemeClr val="accent4">
                <a:lumMod val="60000"/>
                <a:lumOff val="40000"/>
              </a:schemeClr>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557970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6DF3605C-8E84-0C32-A657-6A45F2A36736}"/>
              </a:ext>
            </a:extLst>
          </p:cNvPr>
          <p:cNvSpPr>
            <a:spLocks noGrp="1"/>
          </p:cNvSpPr>
          <p:nvPr>
            <p:ph type="title"/>
          </p:nvPr>
        </p:nvSpPr>
        <p:spPr/>
        <p:txBody>
          <a:bodyPr/>
          <a:lstStyle/>
          <a:p>
            <a:r>
              <a:rPr lang="en-US" dirty="0"/>
              <a:t>Option Contract &amp; SWAP</a:t>
            </a:r>
          </a:p>
        </p:txBody>
      </p:sp>
      <p:sp>
        <p:nvSpPr>
          <p:cNvPr id="3" name="Content Placeholder 2">
            <a:extLst>
              <a:ext uri="{FF2B5EF4-FFF2-40B4-BE49-F238E27FC236}">
                <a16:creationId xmlns="" xmlns:a16="http://schemas.microsoft.com/office/drawing/2014/main" id="{A94F72B6-A89F-0CCA-0B66-A30C9B0298BB}"/>
              </a:ext>
            </a:extLst>
          </p:cNvPr>
          <p:cNvSpPr>
            <a:spLocks noGrp="1"/>
          </p:cNvSpPr>
          <p:nvPr>
            <p:ph sz="half" idx="1"/>
          </p:nvPr>
        </p:nvSpPr>
        <p:spPr/>
        <p:txBody>
          <a:bodyPr>
            <a:normAutofit fontScale="85000" lnSpcReduction="10000"/>
          </a:bodyPr>
          <a:lstStyle/>
          <a:p>
            <a:r>
              <a:rPr lang="en-US" b="1" dirty="0"/>
              <a:t>Option contract</a:t>
            </a:r>
            <a:r>
              <a:rPr lang="en-US" dirty="0"/>
              <a:t> is a contract that gives the buyer the right, but not the obligation, to buy or sell an asset at a specified price on or before a specified date. Options are traded on exchanges, and they have set contract sizes and expiration dates. For example, an investor might buy an option to buy 100 shares of Apple stock at $100 per share by January 15, 2024. If the stock price is above $100 on January 15, 2024, the investor can exercise the option and buy the stock at $100 per share.</a:t>
            </a:r>
          </a:p>
          <a:p>
            <a:endParaRPr lang="en-US" dirty="0"/>
          </a:p>
        </p:txBody>
      </p:sp>
      <p:sp>
        <p:nvSpPr>
          <p:cNvPr id="2" name="Content Placeholder 1"/>
          <p:cNvSpPr>
            <a:spLocks noGrp="1"/>
          </p:cNvSpPr>
          <p:nvPr>
            <p:ph sz="half" idx="2"/>
          </p:nvPr>
        </p:nvSpPr>
        <p:spPr/>
        <p:txBody>
          <a:bodyPr>
            <a:normAutofit fontScale="85000" lnSpcReduction="10000"/>
          </a:bodyPr>
          <a:lstStyle/>
          <a:p>
            <a:r>
              <a:rPr lang="en-US" b="1" dirty="0"/>
              <a:t>Swap</a:t>
            </a:r>
            <a:r>
              <a:rPr lang="en-US" dirty="0"/>
              <a:t> is a contract between two parties to exchange cash flows over a period of time. Swaps can be used to exchange interest payments, currencies, or other financial products. For example, a company that borrows money in euros might use a swap to exchange its euro interest payments for US dollar interest payments.</a:t>
            </a:r>
          </a:p>
          <a:p>
            <a:endParaRPr lang="en-US" dirty="0"/>
          </a:p>
        </p:txBody>
      </p:sp>
    </p:spTree>
    <p:extLst>
      <p:ext uri="{BB962C8B-B14F-4D97-AF65-F5344CB8AC3E}">
        <p14:creationId xmlns:p14="http://schemas.microsoft.com/office/powerpoint/2010/main" val="77230112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B0D03C-7545-BAAE-A7FC-30013B495843}"/>
              </a:ext>
            </a:extLst>
          </p:cNvPr>
          <p:cNvSpPr>
            <a:spLocks noGrp="1"/>
          </p:cNvSpPr>
          <p:nvPr>
            <p:ph type="title"/>
          </p:nvPr>
        </p:nvSpPr>
        <p:spPr/>
        <p:txBody>
          <a:bodyPr/>
          <a:lstStyle/>
          <a:p>
            <a:r>
              <a:rPr lang="en-US" dirty="0" smtClean="0"/>
              <a:t>Roll Over Contract, Arbitrage</a:t>
            </a:r>
            <a:endParaRPr lang="en-US" dirty="0"/>
          </a:p>
        </p:txBody>
      </p:sp>
      <p:sp>
        <p:nvSpPr>
          <p:cNvPr id="3" name="Content Placeholder 2">
            <a:extLst>
              <a:ext uri="{FF2B5EF4-FFF2-40B4-BE49-F238E27FC236}">
                <a16:creationId xmlns="" xmlns:a16="http://schemas.microsoft.com/office/drawing/2014/main" id="{74078B6E-9BA3-886C-E3D0-4F8E5F4FB69E}"/>
              </a:ext>
            </a:extLst>
          </p:cNvPr>
          <p:cNvSpPr>
            <a:spLocks noGrp="1"/>
          </p:cNvSpPr>
          <p:nvPr>
            <p:ph sz="half" idx="1"/>
          </p:nvPr>
        </p:nvSpPr>
        <p:spPr/>
        <p:txBody>
          <a:bodyPr>
            <a:normAutofit fontScale="85000" lnSpcReduction="20000"/>
          </a:bodyPr>
          <a:lstStyle/>
          <a:p>
            <a:r>
              <a:rPr lang="en-US" b="1" dirty="0" smtClean="0"/>
              <a:t>Roll over contracts</a:t>
            </a:r>
            <a:r>
              <a:rPr lang="en-US" dirty="0" smtClean="0"/>
              <a:t> is the process of renewing or extending a financial contract, such as a futures contract or a swap. This is typically done when the contract is approaching its expiration date. For example, a company that has a 3-month futures contract on oil might roll it over to a 6-month contract if it expects the price of oil to remain stable or to rise in the next 3 months.</a:t>
            </a:r>
            <a:endParaRPr lang="en-US" dirty="0"/>
          </a:p>
        </p:txBody>
      </p:sp>
      <p:sp>
        <p:nvSpPr>
          <p:cNvPr id="4" name="Content Placeholder 3"/>
          <p:cNvSpPr>
            <a:spLocks noGrp="1"/>
          </p:cNvSpPr>
          <p:nvPr>
            <p:ph sz="half" idx="2"/>
          </p:nvPr>
        </p:nvSpPr>
        <p:spPr/>
        <p:txBody>
          <a:bodyPr>
            <a:normAutofit fontScale="85000" lnSpcReduction="20000"/>
          </a:bodyPr>
          <a:lstStyle/>
          <a:p>
            <a:r>
              <a:rPr lang="en-US" b="1" dirty="0" smtClean="0"/>
              <a:t>Arbitrage</a:t>
            </a:r>
            <a:r>
              <a:rPr lang="en-US" dirty="0" smtClean="0"/>
              <a:t> is the simultaneous buying and selling of an asset in different markets in order to profit from the difference in prices. This is possible because prices of the same asset can vary slightly in different markets due to factors such as liquidity and transaction costs. For example, an investor might buy euros in the spot market and sell them in the forward market if the forward rate is higher than the spot rate. This would lock in a profit for the investor, regardless of whether the euro's value rises or falls in the future.</a:t>
            </a:r>
          </a:p>
          <a:p>
            <a:endParaRPr lang="en-US" dirty="0"/>
          </a:p>
        </p:txBody>
      </p:sp>
    </p:spTree>
    <p:extLst>
      <p:ext uri="{BB962C8B-B14F-4D97-AF65-F5344CB8AC3E}">
        <p14:creationId xmlns:p14="http://schemas.microsoft.com/office/powerpoint/2010/main" val="17371546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B0D03C-7545-BAAE-A7FC-30013B495843}"/>
              </a:ext>
            </a:extLst>
          </p:cNvPr>
          <p:cNvSpPr>
            <a:spLocks noGrp="1"/>
          </p:cNvSpPr>
          <p:nvPr>
            <p:ph type="title"/>
          </p:nvPr>
        </p:nvSpPr>
        <p:spPr/>
        <p:txBody>
          <a:bodyPr/>
          <a:lstStyle/>
          <a:p>
            <a:r>
              <a:rPr lang="en-US" smtClean="0"/>
              <a:t>Short Position, Long Position</a:t>
            </a:r>
            <a:endParaRPr lang="en-US" dirty="0"/>
          </a:p>
        </p:txBody>
      </p:sp>
      <p:sp>
        <p:nvSpPr>
          <p:cNvPr id="3" name="Content Placeholder 2">
            <a:extLst>
              <a:ext uri="{FF2B5EF4-FFF2-40B4-BE49-F238E27FC236}">
                <a16:creationId xmlns="" xmlns:a16="http://schemas.microsoft.com/office/drawing/2014/main" id="{74078B6E-9BA3-886C-E3D0-4F8E5F4FB69E}"/>
              </a:ext>
            </a:extLst>
          </p:cNvPr>
          <p:cNvSpPr>
            <a:spLocks noGrp="1"/>
          </p:cNvSpPr>
          <p:nvPr>
            <p:ph sz="half" idx="1"/>
          </p:nvPr>
        </p:nvSpPr>
        <p:spPr/>
        <p:txBody>
          <a:bodyPr>
            <a:normAutofit fontScale="92500" lnSpcReduction="10000"/>
          </a:bodyPr>
          <a:lstStyle/>
          <a:p>
            <a:r>
              <a:rPr lang="en-US" b="1" dirty="0" smtClean="0"/>
              <a:t>Short position </a:t>
            </a:r>
            <a:r>
              <a:rPr lang="en-US" dirty="0" smtClean="0"/>
              <a:t>is an investment position in which an investor sells an asset that they do not own, with the expectation of buying it back at a lower price in the future. This can be done to profit from a decline in the price of the asset, or to hedge against a potential rise in the price. For example, an investor might sell short a stock that they believe is overvalued, with the expectation of buying it back at a lower price in the future.</a:t>
            </a:r>
            <a:endParaRPr lang="en-US" dirty="0"/>
          </a:p>
        </p:txBody>
      </p:sp>
      <p:sp>
        <p:nvSpPr>
          <p:cNvPr id="4" name="Content Placeholder 3"/>
          <p:cNvSpPr>
            <a:spLocks noGrp="1"/>
          </p:cNvSpPr>
          <p:nvPr>
            <p:ph sz="half" idx="2"/>
          </p:nvPr>
        </p:nvSpPr>
        <p:spPr/>
        <p:txBody>
          <a:bodyPr>
            <a:normAutofit fontScale="92500" lnSpcReduction="10000"/>
          </a:bodyPr>
          <a:lstStyle/>
          <a:p>
            <a:r>
              <a:rPr lang="en-US" b="1" dirty="0" smtClean="0"/>
              <a:t>Long position </a:t>
            </a:r>
            <a:r>
              <a:rPr lang="en-US" dirty="0" smtClean="0"/>
              <a:t>is an investment position in which an investor buys an asset that they believe will appreciate in value. This can be done to profit from a rise in the price of the asset, or to hedge against a potential decline in the price. For example, an investor might buy long a stock that they believe is undervalued, with the expectation of selling it at a higher price in the future.</a:t>
            </a:r>
          </a:p>
          <a:p>
            <a:endParaRPr lang="en-US" dirty="0"/>
          </a:p>
        </p:txBody>
      </p:sp>
    </p:spTree>
    <p:extLst>
      <p:ext uri="{BB962C8B-B14F-4D97-AF65-F5344CB8AC3E}">
        <p14:creationId xmlns:p14="http://schemas.microsoft.com/office/powerpoint/2010/main" val="15715979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B0D03C-7545-BAAE-A7FC-30013B495843}"/>
              </a:ext>
            </a:extLst>
          </p:cNvPr>
          <p:cNvSpPr>
            <a:spLocks noGrp="1"/>
          </p:cNvSpPr>
          <p:nvPr>
            <p:ph type="title"/>
          </p:nvPr>
        </p:nvSpPr>
        <p:spPr>
          <a:xfrm>
            <a:off x="701722" y="0"/>
            <a:ext cx="10515600" cy="1325563"/>
          </a:xfrm>
        </p:spPr>
        <p:txBody>
          <a:bodyPr>
            <a:normAutofit/>
          </a:bodyPr>
          <a:lstStyle/>
          <a:p>
            <a:r>
              <a:rPr lang="en-US" sz="3200" b="1" dirty="0"/>
              <a:t>Dealing Room</a:t>
            </a:r>
          </a:p>
        </p:txBody>
      </p:sp>
      <p:sp>
        <p:nvSpPr>
          <p:cNvPr id="4" name="Content Placeholder 3"/>
          <p:cNvSpPr>
            <a:spLocks noGrp="1"/>
          </p:cNvSpPr>
          <p:nvPr>
            <p:ph sz="half" idx="1"/>
          </p:nvPr>
        </p:nvSpPr>
        <p:spPr>
          <a:xfrm>
            <a:off x="838200" y="1146412"/>
            <a:ext cx="4539018" cy="5030551"/>
          </a:xfrm>
        </p:spPr>
        <p:txBody>
          <a:bodyPr>
            <a:normAutofit fontScale="70000" lnSpcReduction="20000"/>
          </a:bodyPr>
          <a:lstStyle/>
          <a:p>
            <a:pPr marL="0" indent="0">
              <a:buNone/>
            </a:pPr>
            <a:r>
              <a:rPr lang="en-US" b="1" dirty="0"/>
              <a:t>Dealing room instruments</a:t>
            </a:r>
            <a:r>
              <a:rPr lang="en-US" dirty="0"/>
              <a:t> are the financial instruments that are traded in a dealing room. These instruments can be classified into two main categories:</a:t>
            </a:r>
          </a:p>
          <a:p>
            <a:r>
              <a:rPr lang="en-US" b="1" dirty="0"/>
              <a:t>Cash instruments</a:t>
            </a:r>
            <a:r>
              <a:rPr lang="en-US" dirty="0"/>
              <a:t> are financial instruments that are settled immediately. This means that the buyer and seller of the instrument exchange the cash and the underlying asset on the same day. Examples of cash instruments include currencies, bonds, and equities.</a:t>
            </a:r>
          </a:p>
          <a:p>
            <a:r>
              <a:rPr lang="en-US" b="1" dirty="0"/>
              <a:t>Derivative instruments</a:t>
            </a:r>
            <a:r>
              <a:rPr lang="en-US" dirty="0"/>
              <a:t> are financial instruments that derive their value from an underlying asset. This means that the price of the derivative instrument will move up or down in line with the price of the underlying asset. Examples of derivative instruments include futures, forwards, and options.</a:t>
            </a:r>
          </a:p>
          <a:p>
            <a:endParaRPr lang="en-US" dirty="0"/>
          </a:p>
        </p:txBody>
      </p:sp>
      <p:sp>
        <p:nvSpPr>
          <p:cNvPr id="5" name="Content Placeholder 4"/>
          <p:cNvSpPr>
            <a:spLocks noGrp="1"/>
          </p:cNvSpPr>
          <p:nvPr>
            <p:ph sz="half" idx="2"/>
          </p:nvPr>
        </p:nvSpPr>
        <p:spPr>
          <a:xfrm>
            <a:off x="5622878" y="1078173"/>
            <a:ext cx="5730922" cy="5098790"/>
          </a:xfrm>
        </p:spPr>
        <p:txBody>
          <a:bodyPr>
            <a:normAutofit fontScale="70000" lnSpcReduction="20000"/>
          </a:bodyPr>
          <a:lstStyle/>
          <a:p>
            <a:pPr marL="0" indent="0">
              <a:buNone/>
            </a:pPr>
            <a:r>
              <a:rPr lang="en-US" b="1" dirty="0"/>
              <a:t>Most common dealing room instruments:</a:t>
            </a:r>
          </a:p>
          <a:p>
            <a:r>
              <a:rPr lang="en-US" b="1" dirty="0"/>
              <a:t>Currencies:</a:t>
            </a:r>
            <a:r>
              <a:rPr lang="en-US" dirty="0"/>
              <a:t> Currencies are the most common trading instrument in the dealing room. They are traded in pairs, such as EUR/USD and USD/JPY.</a:t>
            </a:r>
          </a:p>
          <a:p>
            <a:r>
              <a:rPr lang="en-US" b="1" dirty="0"/>
              <a:t>Bonds:</a:t>
            </a:r>
            <a:r>
              <a:rPr lang="en-US" dirty="0"/>
              <a:t> Bonds are debt securities that are issued by governments and corporations. They are traded on the basis of their yield, which is the interest rate that the bondholder will receive.</a:t>
            </a:r>
          </a:p>
          <a:p>
            <a:r>
              <a:rPr lang="en-US" b="1" dirty="0"/>
              <a:t>Equities:</a:t>
            </a:r>
            <a:r>
              <a:rPr lang="en-US" dirty="0"/>
              <a:t> Equities are shares of ownership in a company. They are traded on the basis of their price, which reflects the market's assessment of the company's future earnings potential.</a:t>
            </a:r>
          </a:p>
          <a:p>
            <a:r>
              <a:rPr lang="en-US" b="1" dirty="0"/>
              <a:t>Derivatives:</a:t>
            </a:r>
            <a:r>
              <a:rPr lang="en-US" dirty="0"/>
              <a:t> Derivatives are financial instruments that derive their value from an underlying asset. They are used to hedge against risk or to speculate on future price movements.</a:t>
            </a:r>
          </a:p>
          <a:p>
            <a:pPr marL="0" indent="0">
              <a:buNone/>
            </a:pPr>
            <a:r>
              <a:rPr lang="en-US" dirty="0"/>
              <a:t>Dealing room operations are a critical part of the financial system. They allow banks and other financial institutions to manage their risk, provide liquidity to the markets, and make profits</a:t>
            </a:r>
            <a:r>
              <a:rPr lang="en-US" dirty="0" smtClean="0"/>
              <a:t>.</a:t>
            </a:r>
            <a:endParaRPr lang="en-US" dirty="0"/>
          </a:p>
        </p:txBody>
      </p:sp>
    </p:spTree>
    <p:extLst>
      <p:ext uri="{BB962C8B-B14F-4D97-AF65-F5344CB8AC3E}">
        <p14:creationId xmlns:p14="http://schemas.microsoft.com/office/powerpoint/2010/main" val="33114684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1000"/>
                                        <p:tgtEl>
                                          <p:spTgt spid="5">
                                            <p:txEl>
                                              <p:pRg st="3" end="3"/>
                                            </p:txEl>
                                          </p:spTgt>
                                        </p:tgtEl>
                                      </p:cBhvr>
                                    </p:animEffect>
                                    <p:anim calcmode="lin" valueType="num">
                                      <p:cBhvr>
                                        <p:cTn id="2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1000"/>
                                        <p:tgtEl>
                                          <p:spTgt spid="5">
                                            <p:txEl>
                                              <p:pRg st="4" end="4"/>
                                            </p:txEl>
                                          </p:spTgt>
                                        </p:tgtEl>
                                      </p:cBhvr>
                                    </p:animEffect>
                                    <p:anim calcmode="lin" valueType="num">
                                      <p:cBhvr>
                                        <p:cTn id="2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1000"/>
                                        <p:tgtEl>
                                          <p:spTgt spid="5">
                                            <p:txEl>
                                              <p:pRg st="5" end="5"/>
                                            </p:txEl>
                                          </p:spTgt>
                                        </p:tgtEl>
                                      </p:cBhvr>
                                    </p:animEffect>
                                    <p:anim calcmode="lin" valueType="num">
                                      <p:cBhvr>
                                        <p:cTn id="3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B0D03C-7545-BAAE-A7FC-30013B495843}"/>
              </a:ext>
            </a:extLst>
          </p:cNvPr>
          <p:cNvSpPr>
            <a:spLocks noGrp="1"/>
          </p:cNvSpPr>
          <p:nvPr>
            <p:ph type="title"/>
          </p:nvPr>
        </p:nvSpPr>
        <p:spPr/>
        <p:txBody>
          <a:bodyPr>
            <a:normAutofit/>
          </a:bodyPr>
          <a:lstStyle/>
          <a:p>
            <a:r>
              <a:rPr lang="en-US" sz="3200" b="1" dirty="0"/>
              <a:t>Dealing </a:t>
            </a:r>
            <a:r>
              <a:rPr lang="en-US" sz="3200" b="1" dirty="0" smtClean="0"/>
              <a:t>Room…</a:t>
            </a:r>
            <a:endParaRPr lang="en-US" sz="3200" b="1" dirty="0"/>
          </a:p>
        </p:txBody>
      </p:sp>
      <p:sp>
        <p:nvSpPr>
          <p:cNvPr id="3" name="Content Placeholder 2">
            <a:extLst>
              <a:ext uri="{FF2B5EF4-FFF2-40B4-BE49-F238E27FC236}">
                <a16:creationId xmlns="" xmlns:a16="http://schemas.microsoft.com/office/drawing/2014/main" id="{74078B6E-9BA3-886C-E3D0-4F8E5F4FB69E}"/>
              </a:ext>
            </a:extLst>
          </p:cNvPr>
          <p:cNvSpPr>
            <a:spLocks noGrp="1"/>
          </p:cNvSpPr>
          <p:nvPr>
            <p:ph sz="half" idx="1"/>
          </p:nvPr>
        </p:nvSpPr>
        <p:spPr/>
        <p:txBody>
          <a:bodyPr>
            <a:normAutofit fontScale="77500" lnSpcReduction="20000"/>
          </a:bodyPr>
          <a:lstStyle/>
          <a:p>
            <a:pPr marL="0" indent="0" algn="l">
              <a:buNone/>
            </a:pPr>
            <a:r>
              <a:rPr lang="en-US" b="1" dirty="0"/>
              <a:t>Dealing room operations</a:t>
            </a:r>
            <a:r>
              <a:rPr lang="en-US" dirty="0"/>
              <a:t> are the activities that take place in a dealing room. These activities include:</a:t>
            </a:r>
          </a:p>
          <a:p>
            <a:pPr algn="l">
              <a:buFont typeface="Arial" panose="020B0604020202020204" pitchFamily="34" charset="0"/>
              <a:buChar char="•"/>
            </a:pPr>
            <a:r>
              <a:rPr lang="en-US" b="1" dirty="0"/>
              <a:t>Trading:</a:t>
            </a:r>
            <a:r>
              <a:rPr lang="en-US" dirty="0"/>
              <a:t> Traders in the dealing room buy and sell financial instruments on behalf of the bank's clients or for the bank's own account.</a:t>
            </a:r>
          </a:p>
          <a:p>
            <a:pPr algn="l">
              <a:buFont typeface="Arial" panose="020B0604020202020204" pitchFamily="34" charset="0"/>
              <a:buChar char="•"/>
            </a:pPr>
            <a:r>
              <a:rPr lang="en-US" b="1" dirty="0"/>
              <a:t>Risk management:</a:t>
            </a:r>
            <a:r>
              <a:rPr lang="en-US" dirty="0"/>
              <a:t> The risk management team monitors the bank's exposure to risk and takes steps to mitigate that risk. This includes using hedging strategies and setting limits on the amount of risk that the bank is willing to take</a:t>
            </a:r>
            <a:r>
              <a:rPr lang="en-US" dirty="0" smtClean="0"/>
              <a:t>.</a:t>
            </a:r>
            <a:endParaRPr lang="en-US" dirty="0"/>
          </a:p>
        </p:txBody>
      </p:sp>
      <p:sp>
        <p:nvSpPr>
          <p:cNvPr id="4" name="Content Placeholder 3"/>
          <p:cNvSpPr>
            <a:spLocks noGrp="1"/>
          </p:cNvSpPr>
          <p:nvPr>
            <p:ph sz="half" idx="2"/>
          </p:nvPr>
        </p:nvSpPr>
        <p:spPr/>
        <p:txBody>
          <a:bodyPr>
            <a:normAutofit fontScale="77500" lnSpcReduction="20000"/>
          </a:bodyPr>
          <a:lstStyle/>
          <a:p>
            <a:r>
              <a:rPr lang="en-US" b="1" dirty="0"/>
              <a:t>Settlement:</a:t>
            </a:r>
            <a:r>
              <a:rPr lang="en-US" dirty="0"/>
              <a:t> The settlement team ensures that all trades are executed and settled correctly. This includes transferring funds between the parties involved in the trade and delivering the underlying assets.</a:t>
            </a:r>
          </a:p>
          <a:p>
            <a:r>
              <a:rPr lang="en-US" b="1" dirty="0"/>
              <a:t>Back office:</a:t>
            </a:r>
            <a:r>
              <a:rPr lang="en-US" dirty="0"/>
              <a:t> The back office is responsible for processing all of the paperwork associated with trades. This includes generating invoices, tracking deliveries, and managing collateral.</a:t>
            </a:r>
          </a:p>
          <a:p>
            <a:pPr marL="0" indent="0">
              <a:buNone/>
            </a:pPr>
            <a:r>
              <a:rPr lang="en-US" dirty="0"/>
              <a:t>Dealing room operations are a complex and demanding business. They require a deep understanding of financial markets, as well as the ability to manage risk and execute trades quickly and efficiently</a:t>
            </a:r>
            <a:r>
              <a:rPr lang="en-US" dirty="0" smtClean="0"/>
              <a:t>.</a:t>
            </a:r>
            <a:endParaRPr lang="en-US" dirty="0"/>
          </a:p>
        </p:txBody>
      </p:sp>
    </p:spTree>
    <p:extLst>
      <p:ext uri="{BB962C8B-B14F-4D97-AF65-F5344CB8AC3E}">
        <p14:creationId xmlns:p14="http://schemas.microsoft.com/office/powerpoint/2010/main" val="10695974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FF22F8-C830-ADA0-8946-29B8E72A5056}"/>
              </a:ext>
            </a:extLst>
          </p:cNvPr>
          <p:cNvSpPr>
            <a:spLocks noGrp="1"/>
          </p:cNvSpPr>
          <p:nvPr>
            <p:ph type="title"/>
          </p:nvPr>
        </p:nvSpPr>
        <p:spPr/>
        <p:txBody>
          <a:bodyPr/>
          <a:lstStyle/>
          <a:p>
            <a:r>
              <a:rPr lang="en-US" dirty="0"/>
              <a:t>Nostro, Vostro &amp; Loro Account</a:t>
            </a:r>
          </a:p>
        </p:txBody>
      </p:sp>
      <p:sp>
        <p:nvSpPr>
          <p:cNvPr id="3" name="Content Placeholder 2">
            <a:extLst>
              <a:ext uri="{FF2B5EF4-FFF2-40B4-BE49-F238E27FC236}">
                <a16:creationId xmlns="" xmlns:a16="http://schemas.microsoft.com/office/drawing/2014/main" id="{FD540092-720F-4505-CB0F-162CE11F8C4D}"/>
              </a:ext>
            </a:extLst>
          </p:cNvPr>
          <p:cNvSpPr>
            <a:spLocks noGrp="1"/>
          </p:cNvSpPr>
          <p:nvPr>
            <p:ph sz="half" idx="1"/>
          </p:nvPr>
        </p:nvSpPr>
        <p:spPr>
          <a:xfrm>
            <a:off x="838200" y="1825625"/>
            <a:ext cx="3788391" cy="4351338"/>
          </a:xfrm>
        </p:spPr>
        <p:txBody>
          <a:bodyPr>
            <a:normAutofit fontScale="77500" lnSpcReduction="20000"/>
          </a:bodyPr>
          <a:lstStyle/>
          <a:p>
            <a:r>
              <a:rPr lang="en-US" b="1" dirty="0"/>
              <a:t>Nostro account </a:t>
            </a:r>
            <a:r>
              <a:rPr lang="en-US" dirty="0"/>
              <a:t>is a bank account that one bank maintains with another bank in a foreign currency. The term "nostro" is Latin for "ours". From the perspective of the bank that maintains the account, the funds in the account are considered to be its own funds. Nostro accounts are typically used to facilitate foreign exchange transactions and to hold foreign currency reserves</a:t>
            </a:r>
            <a:r>
              <a:rPr lang="en-US" dirty="0" smtClean="0"/>
              <a:t>.</a:t>
            </a:r>
            <a:endParaRPr lang="en-US" dirty="0"/>
          </a:p>
        </p:txBody>
      </p:sp>
      <p:sp>
        <p:nvSpPr>
          <p:cNvPr id="4" name="Content Placeholder 3"/>
          <p:cNvSpPr>
            <a:spLocks noGrp="1"/>
          </p:cNvSpPr>
          <p:nvPr>
            <p:ph sz="half" idx="2"/>
          </p:nvPr>
        </p:nvSpPr>
        <p:spPr>
          <a:xfrm>
            <a:off x="4817660" y="1825625"/>
            <a:ext cx="6536140" cy="4351338"/>
          </a:xfrm>
        </p:spPr>
        <p:txBody>
          <a:bodyPr>
            <a:normAutofit fontScale="77500" lnSpcReduction="20000"/>
          </a:bodyPr>
          <a:lstStyle/>
          <a:p>
            <a:r>
              <a:rPr lang="en-US" b="1" dirty="0" err="1"/>
              <a:t>Vostro</a:t>
            </a:r>
            <a:r>
              <a:rPr lang="en-US" b="1" dirty="0"/>
              <a:t> account </a:t>
            </a:r>
            <a:r>
              <a:rPr lang="en-US" dirty="0"/>
              <a:t>is a bank account that a foreign bank maintains with a domestic bank in the domestic currency. The term "</a:t>
            </a:r>
            <a:r>
              <a:rPr lang="en-US" dirty="0" err="1"/>
              <a:t>vostro</a:t>
            </a:r>
            <a:r>
              <a:rPr lang="en-US" dirty="0"/>
              <a:t>" is Latin for "yours". From the perspective of the domestic bank, the funds in the account are considered to be the foreign bank's funds. </a:t>
            </a:r>
            <a:r>
              <a:rPr lang="en-US" dirty="0" err="1"/>
              <a:t>Vostro</a:t>
            </a:r>
            <a:r>
              <a:rPr lang="en-US" dirty="0"/>
              <a:t> accounts are typically used to facilitate foreign exchange transactions and to hold domestic currency deposits for foreign banks.</a:t>
            </a:r>
          </a:p>
          <a:p>
            <a:r>
              <a:rPr lang="en-US" b="1" dirty="0" err="1"/>
              <a:t>Loro</a:t>
            </a:r>
            <a:r>
              <a:rPr lang="en-US" b="1" dirty="0"/>
              <a:t> account </a:t>
            </a:r>
            <a:r>
              <a:rPr lang="en-US" dirty="0"/>
              <a:t>is a bank account that a bank maintains for its own customers. The term "</a:t>
            </a:r>
            <a:r>
              <a:rPr lang="en-US" dirty="0" err="1"/>
              <a:t>loro</a:t>
            </a:r>
            <a:r>
              <a:rPr lang="en-US" dirty="0"/>
              <a:t>" is Italian for "theirs". </a:t>
            </a:r>
            <a:r>
              <a:rPr lang="en-US" dirty="0" err="1"/>
              <a:t>Loro</a:t>
            </a:r>
            <a:r>
              <a:rPr lang="en-US" dirty="0"/>
              <a:t> accounts are typically used to hold funds for customers who are conducting foreign exchange transactions or who have foreign currency deposits.</a:t>
            </a:r>
          </a:p>
          <a:p>
            <a:endParaRPr lang="en-US" dirty="0"/>
          </a:p>
        </p:txBody>
      </p:sp>
    </p:spTree>
    <p:extLst>
      <p:ext uri="{BB962C8B-B14F-4D97-AF65-F5344CB8AC3E}">
        <p14:creationId xmlns:p14="http://schemas.microsoft.com/office/powerpoint/2010/main" val="1062475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DE25A3-ABD2-A0B9-7F47-266D76D94940}"/>
              </a:ext>
            </a:extLst>
          </p:cNvPr>
          <p:cNvSpPr>
            <a:spLocks noGrp="1"/>
          </p:cNvSpPr>
          <p:nvPr>
            <p:ph type="title"/>
          </p:nvPr>
        </p:nvSpPr>
        <p:spPr/>
        <p:txBody>
          <a:bodyPr/>
          <a:lstStyle/>
          <a:p>
            <a:r>
              <a:rPr lang="en-US" dirty="0"/>
              <a:t>Year wise Question Analysis</a:t>
            </a:r>
          </a:p>
        </p:txBody>
      </p:sp>
      <p:graphicFrame>
        <p:nvGraphicFramePr>
          <p:cNvPr id="4" name="Table 4">
            <a:extLst>
              <a:ext uri="{FF2B5EF4-FFF2-40B4-BE49-F238E27FC236}">
                <a16:creationId xmlns="" xmlns:a16="http://schemas.microsoft.com/office/drawing/2014/main" id="{4F67C448-F8AA-E736-C21D-B124D0096461}"/>
              </a:ext>
            </a:extLst>
          </p:cNvPr>
          <p:cNvGraphicFramePr>
            <a:graphicFrameLocks noGrp="1"/>
          </p:cNvGraphicFramePr>
          <p:nvPr>
            <p:ph idx="1"/>
            <p:extLst>
              <p:ext uri="{D42A27DB-BD31-4B8C-83A1-F6EECF244321}">
                <p14:modId xmlns:p14="http://schemas.microsoft.com/office/powerpoint/2010/main" val="1248425343"/>
              </p:ext>
            </p:extLst>
          </p:nvPr>
        </p:nvGraphicFramePr>
        <p:xfrm>
          <a:off x="838200" y="1825625"/>
          <a:ext cx="7010398" cy="4450080"/>
        </p:xfrm>
        <a:graphic>
          <a:graphicData uri="http://schemas.openxmlformats.org/drawingml/2006/table">
            <a:tbl>
              <a:tblPr firstRow="1" bandRow="1">
                <a:tableStyleId>{5C22544A-7EE6-4342-B048-85BDC9FD1C3A}</a:tableStyleId>
              </a:tblPr>
              <a:tblGrid>
                <a:gridCol w="3505199">
                  <a:extLst>
                    <a:ext uri="{9D8B030D-6E8A-4147-A177-3AD203B41FA5}">
                      <a16:colId xmlns="" xmlns:a16="http://schemas.microsoft.com/office/drawing/2014/main" val="2462148446"/>
                    </a:ext>
                  </a:extLst>
                </a:gridCol>
                <a:gridCol w="3505199">
                  <a:extLst>
                    <a:ext uri="{9D8B030D-6E8A-4147-A177-3AD203B41FA5}">
                      <a16:colId xmlns="" xmlns:a16="http://schemas.microsoft.com/office/drawing/2014/main" val="1225665743"/>
                    </a:ext>
                  </a:extLst>
                </a:gridCol>
              </a:tblGrid>
              <a:tr h="370840">
                <a:tc>
                  <a:txBody>
                    <a:bodyPr/>
                    <a:lstStyle/>
                    <a:p>
                      <a:r>
                        <a:rPr lang="en-US" dirty="0"/>
                        <a:t>Exam</a:t>
                      </a:r>
                    </a:p>
                  </a:txBody>
                  <a:tcPr/>
                </a:tc>
                <a:tc>
                  <a:txBody>
                    <a:bodyPr/>
                    <a:lstStyle/>
                    <a:p>
                      <a:r>
                        <a:rPr lang="en-US" dirty="0"/>
                        <a:t>Question Type</a:t>
                      </a:r>
                    </a:p>
                  </a:txBody>
                  <a:tcPr/>
                </a:tc>
                <a:extLst>
                  <a:ext uri="{0D108BD9-81ED-4DB2-BD59-A6C34878D82A}">
                    <a16:rowId xmlns="" xmlns:a16="http://schemas.microsoft.com/office/drawing/2014/main" val="2687421290"/>
                  </a:ext>
                </a:extLst>
              </a:tr>
              <a:tr h="370840">
                <a:tc>
                  <a:txBody>
                    <a:bodyPr/>
                    <a:lstStyle/>
                    <a:p>
                      <a:r>
                        <a:rPr lang="en-US" dirty="0" smtClean="0"/>
                        <a:t>April 2024</a:t>
                      </a:r>
                      <a:endParaRPr lang="en-US" dirty="0"/>
                    </a:p>
                  </a:txBody>
                  <a:tcPr/>
                </a:tc>
                <a:tc>
                  <a:txBody>
                    <a:bodyPr/>
                    <a:lstStyle/>
                    <a:p>
                      <a:r>
                        <a:rPr lang="en-US" dirty="0" smtClean="0"/>
                        <a:t>Remittance</a:t>
                      </a:r>
                      <a:endParaRPr lang="en-US" dirty="0"/>
                    </a:p>
                  </a:txBody>
                  <a:tcPr/>
                </a:tc>
              </a:tr>
              <a:tr h="370840">
                <a:tc>
                  <a:txBody>
                    <a:bodyPr/>
                    <a:lstStyle/>
                    <a:p>
                      <a:r>
                        <a:rPr lang="en-US" dirty="0" smtClean="0"/>
                        <a:t>November 2023</a:t>
                      </a:r>
                      <a:endParaRPr lang="en-US" dirty="0"/>
                    </a:p>
                  </a:txBody>
                  <a:tcPr/>
                </a:tc>
                <a:tc>
                  <a:txBody>
                    <a:bodyPr/>
                    <a:lstStyle/>
                    <a:p>
                      <a:r>
                        <a:rPr lang="en-US" dirty="0" smtClean="0"/>
                        <a:t>Export</a:t>
                      </a:r>
                      <a:endParaRPr lang="en-US" dirty="0"/>
                    </a:p>
                  </a:txBody>
                  <a:tcPr/>
                </a:tc>
              </a:tr>
              <a:tr h="370840">
                <a:tc>
                  <a:txBody>
                    <a:bodyPr/>
                    <a:lstStyle/>
                    <a:p>
                      <a:r>
                        <a:rPr lang="en-US" dirty="0"/>
                        <a:t>May 2023</a:t>
                      </a:r>
                    </a:p>
                  </a:txBody>
                  <a:tcPr/>
                </a:tc>
                <a:tc>
                  <a:txBody>
                    <a:bodyPr/>
                    <a:lstStyle/>
                    <a:p>
                      <a:r>
                        <a:rPr lang="en-US" dirty="0"/>
                        <a:t>Remittance</a:t>
                      </a:r>
                    </a:p>
                  </a:txBody>
                  <a:tcPr/>
                </a:tc>
                <a:extLst>
                  <a:ext uri="{0D108BD9-81ED-4DB2-BD59-A6C34878D82A}">
                    <a16:rowId xmlns="" xmlns:a16="http://schemas.microsoft.com/office/drawing/2014/main" val="3020781886"/>
                  </a:ext>
                </a:extLst>
              </a:tr>
              <a:tr h="370840">
                <a:tc>
                  <a:txBody>
                    <a:bodyPr/>
                    <a:lstStyle/>
                    <a:p>
                      <a:r>
                        <a:rPr lang="en-US" dirty="0"/>
                        <a:t>November 2022</a:t>
                      </a:r>
                    </a:p>
                  </a:txBody>
                  <a:tcPr/>
                </a:tc>
                <a:tc>
                  <a:txBody>
                    <a:bodyPr/>
                    <a:lstStyle/>
                    <a:p>
                      <a:r>
                        <a:rPr lang="en-US" dirty="0"/>
                        <a:t>Export</a:t>
                      </a:r>
                    </a:p>
                  </a:txBody>
                  <a:tcPr/>
                </a:tc>
                <a:extLst>
                  <a:ext uri="{0D108BD9-81ED-4DB2-BD59-A6C34878D82A}">
                    <a16:rowId xmlns="" xmlns:a16="http://schemas.microsoft.com/office/drawing/2014/main" val="3952034824"/>
                  </a:ext>
                </a:extLst>
              </a:tr>
              <a:tr h="370840">
                <a:tc>
                  <a:txBody>
                    <a:bodyPr/>
                    <a:lstStyle/>
                    <a:p>
                      <a:r>
                        <a:rPr lang="en-US" dirty="0"/>
                        <a:t>May 2022</a:t>
                      </a:r>
                    </a:p>
                  </a:txBody>
                  <a:tcPr/>
                </a:tc>
                <a:tc>
                  <a:txBody>
                    <a:bodyPr/>
                    <a:lstStyle/>
                    <a:p>
                      <a:r>
                        <a:rPr lang="en-US" dirty="0"/>
                        <a:t>Remittance</a:t>
                      </a:r>
                    </a:p>
                  </a:txBody>
                  <a:tcPr/>
                </a:tc>
                <a:extLst>
                  <a:ext uri="{0D108BD9-81ED-4DB2-BD59-A6C34878D82A}">
                    <a16:rowId xmlns="" xmlns:a16="http://schemas.microsoft.com/office/drawing/2014/main" val="3358422779"/>
                  </a:ext>
                </a:extLst>
              </a:tr>
              <a:tr h="370840">
                <a:tc>
                  <a:txBody>
                    <a:bodyPr/>
                    <a:lstStyle/>
                    <a:p>
                      <a:r>
                        <a:rPr lang="en-US" dirty="0"/>
                        <a:t>October 2021</a:t>
                      </a:r>
                    </a:p>
                  </a:txBody>
                  <a:tcPr/>
                </a:tc>
                <a:tc>
                  <a:txBody>
                    <a:bodyPr/>
                    <a:lstStyle/>
                    <a:p>
                      <a:r>
                        <a:rPr lang="en-US" dirty="0"/>
                        <a:t>Export</a:t>
                      </a:r>
                    </a:p>
                  </a:txBody>
                  <a:tcPr/>
                </a:tc>
                <a:extLst>
                  <a:ext uri="{0D108BD9-81ED-4DB2-BD59-A6C34878D82A}">
                    <a16:rowId xmlns="" xmlns:a16="http://schemas.microsoft.com/office/drawing/2014/main" val="3807163933"/>
                  </a:ext>
                </a:extLst>
              </a:tr>
              <a:tr h="370840">
                <a:tc>
                  <a:txBody>
                    <a:bodyPr/>
                    <a:lstStyle/>
                    <a:p>
                      <a:r>
                        <a:rPr lang="en-US" dirty="0"/>
                        <a:t>April 2020</a:t>
                      </a:r>
                    </a:p>
                  </a:txBody>
                  <a:tcPr/>
                </a:tc>
                <a:tc>
                  <a:txBody>
                    <a:bodyPr/>
                    <a:lstStyle/>
                    <a:p>
                      <a:r>
                        <a:rPr lang="en-US" dirty="0"/>
                        <a:t>Remittance</a:t>
                      </a:r>
                    </a:p>
                  </a:txBody>
                  <a:tcPr/>
                </a:tc>
                <a:extLst>
                  <a:ext uri="{0D108BD9-81ED-4DB2-BD59-A6C34878D82A}">
                    <a16:rowId xmlns="" xmlns:a16="http://schemas.microsoft.com/office/drawing/2014/main" val="3131142498"/>
                  </a:ext>
                </a:extLst>
              </a:tr>
              <a:tr h="370840">
                <a:tc>
                  <a:txBody>
                    <a:bodyPr/>
                    <a:lstStyle/>
                    <a:p>
                      <a:r>
                        <a:rPr lang="en-US" dirty="0"/>
                        <a:t>October 2019</a:t>
                      </a:r>
                    </a:p>
                  </a:txBody>
                  <a:tcPr/>
                </a:tc>
                <a:tc>
                  <a:txBody>
                    <a:bodyPr/>
                    <a:lstStyle/>
                    <a:p>
                      <a:r>
                        <a:rPr lang="en-US" dirty="0"/>
                        <a:t>Export</a:t>
                      </a:r>
                    </a:p>
                  </a:txBody>
                  <a:tcPr/>
                </a:tc>
                <a:extLst>
                  <a:ext uri="{0D108BD9-81ED-4DB2-BD59-A6C34878D82A}">
                    <a16:rowId xmlns="" xmlns:a16="http://schemas.microsoft.com/office/drawing/2014/main" val="550872444"/>
                  </a:ext>
                </a:extLst>
              </a:tr>
              <a:tr h="370840">
                <a:tc>
                  <a:txBody>
                    <a:bodyPr/>
                    <a:lstStyle/>
                    <a:p>
                      <a:r>
                        <a:rPr lang="en-US" dirty="0"/>
                        <a:t>April 2019</a:t>
                      </a:r>
                    </a:p>
                  </a:txBody>
                  <a:tcPr/>
                </a:tc>
                <a:tc>
                  <a:txBody>
                    <a:bodyPr/>
                    <a:lstStyle/>
                    <a:p>
                      <a:r>
                        <a:rPr lang="en-US" dirty="0"/>
                        <a:t>Remittance</a:t>
                      </a:r>
                    </a:p>
                  </a:txBody>
                  <a:tcPr/>
                </a:tc>
                <a:extLst>
                  <a:ext uri="{0D108BD9-81ED-4DB2-BD59-A6C34878D82A}">
                    <a16:rowId xmlns="" xmlns:a16="http://schemas.microsoft.com/office/drawing/2014/main" val="4288586981"/>
                  </a:ext>
                </a:extLst>
              </a:tr>
              <a:tr h="370840">
                <a:tc>
                  <a:txBody>
                    <a:bodyPr/>
                    <a:lstStyle/>
                    <a:p>
                      <a:r>
                        <a:rPr lang="en-US" dirty="0"/>
                        <a:t>October 2018</a:t>
                      </a:r>
                    </a:p>
                  </a:txBody>
                  <a:tcPr/>
                </a:tc>
                <a:tc>
                  <a:txBody>
                    <a:bodyPr/>
                    <a:lstStyle/>
                    <a:p>
                      <a:r>
                        <a:rPr lang="en-US" dirty="0"/>
                        <a:t>Export</a:t>
                      </a:r>
                    </a:p>
                  </a:txBody>
                  <a:tcPr/>
                </a:tc>
                <a:extLst>
                  <a:ext uri="{0D108BD9-81ED-4DB2-BD59-A6C34878D82A}">
                    <a16:rowId xmlns="" xmlns:a16="http://schemas.microsoft.com/office/drawing/2014/main" val="3108598785"/>
                  </a:ext>
                </a:extLst>
              </a:tr>
              <a:tr h="370840">
                <a:tc>
                  <a:txBody>
                    <a:bodyPr/>
                    <a:lstStyle/>
                    <a:p>
                      <a:r>
                        <a:rPr lang="en-US" dirty="0"/>
                        <a:t>April 2018</a:t>
                      </a:r>
                    </a:p>
                  </a:txBody>
                  <a:tcPr/>
                </a:tc>
                <a:tc>
                  <a:txBody>
                    <a:bodyPr/>
                    <a:lstStyle/>
                    <a:p>
                      <a:r>
                        <a:rPr lang="en-US" dirty="0"/>
                        <a:t>Remittance</a:t>
                      </a:r>
                    </a:p>
                  </a:txBody>
                  <a:tcPr/>
                </a:tc>
                <a:extLst>
                  <a:ext uri="{0D108BD9-81ED-4DB2-BD59-A6C34878D82A}">
                    <a16:rowId xmlns="" xmlns:a16="http://schemas.microsoft.com/office/drawing/2014/main" val="937980539"/>
                  </a:ext>
                </a:extLst>
              </a:tr>
            </a:tbl>
          </a:graphicData>
        </a:graphic>
      </p:graphicFrame>
    </p:spTree>
    <p:extLst>
      <p:ext uri="{BB962C8B-B14F-4D97-AF65-F5344CB8AC3E}">
        <p14:creationId xmlns:p14="http://schemas.microsoft.com/office/powerpoint/2010/main" val="3443195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 </a:t>
            </a:r>
            <a:r>
              <a:rPr lang="en-US" dirty="0" smtClean="0"/>
              <a:t>April 2024 (Remittance)</a:t>
            </a:r>
            <a:endParaRPr lang="en-US" dirty="0"/>
          </a:p>
        </p:txBody>
      </p:sp>
      <p:pic>
        <p:nvPicPr>
          <p:cNvPr id="5" name="Picture 4"/>
          <p:cNvPicPr>
            <a:picLocks noChangeAspect="1"/>
          </p:cNvPicPr>
          <p:nvPr/>
        </p:nvPicPr>
        <p:blipFill>
          <a:blip r:embed="rId2"/>
          <a:stretch>
            <a:fillRect/>
          </a:stretch>
        </p:blipFill>
        <p:spPr>
          <a:xfrm>
            <a:off x="900752" y="1883390"/>
            <a:ext cx="10317708" cy="4148919"/>
          </a:xfrm>
          <a:prstGeom prst="rect">
            <a:avLst/>
          </a:prstGeom>
        </p:spPr>
      </p:pic>
    </p:spTree>
    <p:extLst>
      <p:ext uri="{BB962C8B-B14F-4D97-AF65-F5344CB8AC3E}">
        <p14:creationId xmlns:p14="http://schemas.microsoft.com/office/powerpoint/2010/main" val="32304172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081" y="511294"/>
            <a:ext cx="11423176" cy="5960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376275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 </a:t>
            </a:r>
            <a:r>
              <a:rPr lang="en-US"/>
              <a:t>– </a:t>
            </a:r>
            <a:r>
              <a:rPr lang="en-US" smtClean="0"/>
              <a:t>Nov </a:t>
            </a:r>
            <a:r>
              <a:rPr lang="en-US"/>
              <a:t>2023 </a:t>
            </a:r>
            <a:r>
              <a:rPr lang="en-US" smtClean="0"/>
              <a:t>(Export)</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5061" y="1828800"/>
            <a:ext cx="10732650" cy="394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8925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3" name="TextBox 2"/>
          <p:cNvSpPr txBox="1"/>
          <p:nvPr/>
        </p:nvSpPr>
        <p:spPr>
          <a:xfrm>
            <a:off x="3480619" y="1468315"/>
            <a:ext cx="8239527" cy="1446550"/>
          </a:xfrm>
          <a:prstGeom prst="rect">
            <a:avLst/>
          </a:prstGeom>
          <a:noFill/>
        </p:spPr>
        <p:txBody>
          <a:bodyPr wrap="square" rtlCol="0">
            <a:spAutoFit/>
          </a:bodyPr>
          <a:lstStyle/>
          <a:p>
            <a:pPr algn="r"/>
            <a:r>
              <a:rPr lang="en-US" sz="4400" cap="small" dirty="0">
                <a:ln w="19050">
                  <a:solidFill>
                    <a:schemeClr val="tx1"/>
                  </a:solidFill>
                </a:ln>
                <a:solidFill>
                  <a:srgbClr val="3C6A8E"/>
                </a:solidFill>
                <a:effectLst>
                  <a:outerShdw blurRad="38100" dist="38100" dir="2700000" algn="tl">
                    <a:srgbClr val="000000">
                      <a:alpha val="43137"/>
                    </a:srgbClr>
                  </a:outerShdw>
                </a:effectLst>
                <a:latin typeface="Cambria" panose="02040503050406030204" pitchFamily="18" charset="0"/>
              </a:rPr>
              <a:t>Chapter 06: Foreign Exchange Market &amp; Exchange Arithmetic</a:t>
            </a:r>
            <a:endParaRPr lang="en-US" sz="4400" dirty="0">
              <a:ln w="19050">
                <a:solidFill>
                  <a:schemeClr val="tx1"/>
                </a:solidFill>
              </a:ln>
            </a:endParaRPr>
          </a:p>
        </p:txBody>
      </p:sp>
      <p:sp>
        <p:nvSpPr>
          <p:cNvPr id="2" name="TextBox 1">
            <a:extLst>
              <a:ext uri="{FF2B5EF4-FFF2-40B4-BE49-F238E27FC236}">
                <a16:creationId xmlns="" xmlns:a16="http://schemas.microsoft.com/office/drawing/2014/main" id="{87E9711B-DF09-59A6-FD12-C600ED943C4E}"/>
              </a:ext>
            </a:extLst>
          </p:cNvPr>
          <p:cNvSpPr txBox="1"/>
          <p:nvPr/>
        </p:nvSpPr>
        <p:spPr>
          <a:xfrm>
            <a:off x="3790336" y="3672348"/>
            <a:ext cx="7536426" cy="1938992"/>
          </a:xfrm>
          <a:prstGeom prst="rect">
            <a:avLst/>
          </a:prstGeom>
          <a:solidFill>
            <a:schemeClr val="accent6">
              <a:lumMod val="20000"/>
              <a:lumOff val="80000"/>
            </a:schemeClr>
          </a:solidFill>
        </p:spPr>
        <p:txBody>
          <a:bodyPr wrap="square" rtlCol="0">
            <a:spAutoFit/>
          </a:bodyPr>
          <a:lstStyle/>
          <a:p>
            <a:r>
              <a:rPr lang="en-US" sz="2400" b="1" dirty="0"/>
              <a:t>Exchange Rate, Spot &amp; Forward Rate, Future &amp; Forward Rate Agreement, Option Contracts, Swaps, Exchange Arithmetic, Roll Over Contracts, Arbitrage, Short &amp; Long Position, Dealing Room Operations, Nostro-Vostro-Loro Accounts</a:t>
            </a:r>
          </a:p>
        </p:txBody>
      </p:sp>
    </p:spTree>
    <p:extLst>
      <p:ext uri="{BB962C8B-B14F-4D97-AF65-F5344CB8AC3E}">
        <p14:creationId xmlns:p14="http://schemas.microsoft.com/office/powerpoint/2010/main" val="25034900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594" y="673100"/>
            <a:ext cx="10500605" cy="5737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981807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7DF36A-3DC4-0113-856F-3B6A05F02B34}"/>
              </a:ext>
            </a:extLst>
          </p:cNvPr>
          <p:cNvSpPr>
            <a:spLocks noGrp="1"/>
          </p:cNvSpPr>
          <p:nvPr>
            <p:ph type="title"/>
          </p:nvPr>
        </p:nvSpPr>
        <p:spPr/>
        <p:txBody>
          <a:bodyPr/>
          <a:lstStyle/>
          <a:p>
            <a:r>
              <a:rPr lang="en-US" dirty="0"/>
              <a:t>Question – May 2023 (Remittance)</a:t>
            </a:r>
          </a:p>
        </p:txBody>
      </p:sp>
      <p:graphicFrame>
        <p:nvGraphicFramePr>
          <p:cNvPr id="5" name="Table 4">
            <a:extLst>
              <a:ext uri="{FF2B5EF4-FFF2-40B4-BE49-F238E27FC236}">
                <a16:creationId xmlns="" xmlns:a16="http://schemas.microsoft.com/office/drawing/2014/main" id="{05F4B83E-C63B-85A9-A167-46B3A2C996C3}"/>
              </a:ext>
            </a:extLst>
          </p:cNvPr>
          <p:cNvGraphicFramePr>
            <a:graphicFrameLocks noGrp="1"/>
          </p:cNvGraphicFramePr>
          <p:nvPr>
            <p:extLst>
              <p:ext uri="{D42A27DB-BD31-4B8C-83A1-F6EECF244321}">
                <p14:modId xmlns:p14="http://schemas.microsoft.com/office/powerpoint/2010/main" val="3555399019"/>
              </p:ext>
            </p:extLst>
          </p:nvPr>
        </p:nvGraphicFramePr>
        <p:xfrm>
          <a:off x="958645" y="1690688"/>
          <a:ext cx="10515600" cy="4429893"/>
        </p:xfrm>
        <a:graphic>
          <a:graphicData uri="http://schemas.openxmlformats.org/drawingml/2006/table">
            <a:tbl>
              <a:tblPr>
                <a:tableStyleId>{5C22544A-7EE6-4342-B048-85BDC9FD1C3A}</a:tableStyleId>
              </a:tblPr>
              <a:tblGrid>
                <a:gridCol w="10515600">
                  <a:extLst>
                    <a:ext uri="{9D8B030D-6E8A-4147-A177-3AD203B41FA5}">
                      <a16:colId xmlns="" xmlns:a16="http://schemas.microsoft.com/office/drawing/2014/main" val="2647492838"/>
                    </a:ext>
                  </a:extLst>
                </a:gridCol>
              </a:tblGrid>
              <a:tr h="4429893">
                <a:tc>
                  <a:txBody>
                    <a:bodyPr/>
                    <a:lstStyle/>
                    <a:p>
                      <a:pPr algn="l" fontAlgn="ctr"/>
                      <a:r>
                        <a:rPr lang="en-US" sz="2400" u="none" strike="noStrike" dirty="0">
                          <a:effectLst/>
                        </a:rPr>
                        <a:t>A customer wants to remit EURO 8000 through FTT for his daughter who is studying in Finland. Considering information given below calculate the EUR/BDT rate &amp; how much amount you will charge for the customer. </a:t>
                      </a:r>
                      <a:br>
                        <a:rPr lang="en-US" sz="2400" u="none" strike="noStrike" dirty="0">
                          <a:effectLst/>
                        </a:rPr>
                      </a:br>
                      <a:r>
                        <a:rPr lang="en-US" sz="2400" u="none" strike="noStrike" dirty="0" err="1">
                          <a:effectLst/>
                        </a:rPr>
                        <a:t>i</a:t>
                      </a:r>
                      <a:r>
                        <a:rPr lang="en-US" sz="2400" u="none" strike="noStrike" dirty="0">
                          <a:effectLst/>
                        </a:rPr>
                        <a:t>)Rate available: EURO/USD : 1.0910 - 1.0915</a:t>
                      </a:r>
                      <a:br>
                        <a:rPr lang="en-US" sz="2400" u="none" strike="noStrike" dirty="0">
                          <a:effectLst/>
                        </a:rPr>
                      </a:br>
                      <a:r>
                        <a:rPr lang="en-US" sz="2400" u="none" strike="noStrike" dirty="0">
                          <a:effectLst/>
                        </a:rPr>
                        <a:t>    USD/BDT : 107.15 - 107.20</a:t>
                      </a:r>
                      <a:br>
                        <a:rPr lang="en-US" sz="2400" u="none" strike="noStrike" dirty="0">
                          <a:effectLst/>
                        </a:rPr>
                      </a:br>
                      <a:r>
                        <a:rPr lang="en-US" sz="2400" u="none" strike="noStrike" dirty="0">
                          <a:effectLst/>
                        </a:rPr>
                        <a:t>ii) FTT Charge: @ 0.20%</a:t>
                      </a:r>
                      <a:br>
                        <a:rPr lang="en-US" sz="2400" u="none" strike="noStrike" dirty="0">
                          <a:effectLst/>
                        </a:rPr>
                      </a:br>
                      <a:r>
                        <a:rPr lang="en-US" sz="2400" u="none" strike="noStrike" dirty="0">
                          <a:effectLst/>
                        </a:rPr>
                        <a:t>iii) Fixed Overhead Cost: Tk.0.15 (Per EURO)</a:t>
                      </a:r>
                      <a:br>
                        <a:rPr lang="en-US" sz="2400" u="none" strike="noStrike" dirty="0">
                          <a:effectLst/>
                        </a:rPr>
                      </a:br>
                      <a:r>
                        <a:rPr lang="en-US" sz="2400" u="none" strike="noStrike" dirty="0">
                          <a:effectLst/>
                        </a:rPr>
                        <a:t>iv) Profit Margin: 0.15%</a:t>
                      </a:r>
                      <a:br>
                        <a:rPr lang="en-US" sz="2400" u="none" strike="noStrike" dirty="0">
                          <a:effectLst/>
                        </a:rPr>
                      </a:br>
                      <a:r>
                        <a:rPr lang="en-US" sz="2400" u="none" strike="noStrike" dirty="0">
                          <a:effectLst/>
                        </a:rPr>
                        <a:t>v) Rebate to be allowed for the customer 0.25% for a period of 15 days (360 days in a year)</a:t>
                      </a:r>
                      <a:endParaRPr lang="en-US" sz="2400" b="1" i="0" u="none" strike="noStrike" dirty="0">
                        <a:solidFill>
                          <a:srgbClr val="000000"/>
                        </a:solidFill>
                        <a:effectLst/>
                        <a:latin typeface="Calibri Light" panose="020F0302020204030204" pitchFamily="34" charset="0"/>
                      </a:endParaRPr>
                    </a:p>
                  </a:txBody>
                  <a:tcPr marL="9525" marR="9525" marT="9525" marB="0" anchor="ctr"/>
                </a:tc>
                <a:extLst>
                  <a:ext uri="{0D108BD9-81ED-4DB2-BD59-A6C34878D82A}">
                    <a16:rowId xmlns="" xmlns:a16="http://schemas.microsoft.com/office/drawing/2014/main" val="1243921654"/>
                  </a:ext>
                </a:extLst>
              </a:tr>
            </a:tbl>
          </a:graphicData>
        </a:graphic>
      </p:graphicFrame>
    </p:spTree>
    <p:extLst>
      <p:ext uri="{BB962C8B-B14F-4D97-AF65-F5344CB8AC3E}">
        <p14:creationId xmlns:p14="http://schemas.microsoft.com/office/powerpoint/2010/main" val="20388447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0169E9-67E4-8B00-541F-CC9B4B78DB14}"/>
              </a:ext>
            </a:extLst>
          </p:cNvPr>
          <p:cNvSpPr>
            <a:spLocks noGrp="1"/>
          </p:cNvSpPr>
          <p:nvPr>
            <p:ph type="title"/>
          </p:nvPr>
        </p:nvSpPr>
        <p:spPr/>
        <p:txBody>
          <a:bodyPr/>
          <a:lstStyle/>
          <a:p>
            <a:r>
              <a:rPr lang="en-US" dirty="0"/>
              <a:t>Solution – May 2023 (Remittance)</a:t>
            </a:r>
          </a:p>
        </p:txBody>
      </p:sp>
      <p:pic>
        <p:nvPicPr>
          <p:cNvPr id="5" name="Content Placeholder 4">
            <a:extLst>
              <a:ext uri="{FF2B5EF4-FFF2-40B4-BE49-F238E27FC236}">
                <a16:creationId xmlns="" xmlns:a16="http://schemas.microsoft.com/office/drawing/2014/main" id="{C66D1294-E919-2C0C-EA0A-64F3BBE6872C}"/>
              </a:ext>
            </a:extLst>
          </p:cNvPr>
          <p:cNvPicPr>
            <a:picLocks noGrp="1" noChangeAspect="1"/>
          </p:cNvPicPr>
          <p:nvPr>
            <p:ph idx="1"/>
          </p:nvPr>
        </p:nvPicPr>
        <p:blipFill>
          <a:blip r:embed="rId2"/>
          <a:stretch>
            <a:fillRect/>
          </a:stretch>
        </p:blipFill>
        <p:spPr>
          <a:xfrm>
            <a:off x="838200" y="1946786"/>
            <a:ext cx="10515600" cy="4439265"/>
          </a:xfrm>
          <a:prstGeom prst="rect">
            <a:avLst/>
          </a:prstGeom>
        </p:spPr>
      </p:pic>
    </p:spTree>
    <p:extLst>
      <p:ext uri="{BB962C8B-B14F-4D97-AF65-F5344CB8AC3E}">
        <p14:creationId xmlns:p14="http://schemas.microsoft.com/office/powerpoint/2010/main" val="36170357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 November 2022 (Export)</a:t>
            </a:r>
            <a:endParaRPr lang="en-US" dirty="0"/>
          </a:p>
        </p:txBody>
      </p:sp>
      <p:pic>
        <p:nvPicPr>
          <p:cNvPr id="4" name="Content Placeholder 3"/>
          <p:cNvPicPr>
            <a:picLocks noGrp="1"/>
          </p:cNvPicPr>
          <p:nvPr>
            <p:ph idx="1"/>
          </p:nvPr>
        </p:nvPicPr>
        <p:blipFill>
          <a:blip r:embed="rId2"/>
          <a:stretch>
            <a:fillRect/>
          </a:stretch>
        </p:blipFill>
        <p:spPr>
          <a:xfrm>
            <a:off x="764275" y="1856096"/>
            <a:ext cx="10945504" cy="42853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Solution: November 2022 (Export)</a:t>
            </a:r>
            <a:endParaRPr lang="en-US" dirty="0"/>
          </a:p>
        </p:txBody>
      </p:sp>
      <p:pic>
        <p:nvPicPr>
          <p:cNvPr id="5" name="Content Placeholder 4">
            <a:extLst>
              <a:ext uri="{FF2B5EF4-FFF2-40B4-BE49-F238E27FC236}">
                <a16:creationId xmlns="" xmlns:a16="http://schemas.microsoft.com/office/drawing/2014/main" id="{AC89C7D3-762B-8B11-68F1-FA045A728A32}"/>
              </a:ext>
            </a:extLst>
          </p:cNvPr>
          <p:cNvPicPr>
            <a:picLocks noGrp="1" noChangeAspect="1"/>
          </p:cNvPicPr>
          <p:nvPr>
            <p:ph idx="1"/>
          </p:nvPr>
        </p:nvPicPr>
        <p:blipFill>
          <a:blip r:embed="rId2"/>
          <a:stretch>
            <a:fillRect/>
          </a:stretch>
        </p:blipFill>
        <p:spPr>
          <a:xfrm>
            <a:off x="838200" y="1489587"/>
            <a:ext cx="10515600" cy="50032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 May 2022 (Remittance)</a:t>
            </a:r>
            <a:endParaRPr lang="en-US" dirty="0"/>
          </a:p>
        </p:txBody>
      </p:sp>
      <p:pic>
        <p:nvPicPr>
          <p:cNvPr id="5" name="Content Placeholder 4"/>
          <p:cNvPicPr>
            <a:picLocks noGrp="1"/>
          </p:cNvPicPr>
          <p:nvPr>
            <p:ph idx="1"/>
          </p:nvPr>
        </p:nvPicPr>
        <p:blipFill>
          <a:blip r:embed="rId2"/>
          <a:stretch>
            <a:fillRect/>
          </a:stretch>
        </p:blipFill>
        <p:spPr>
          <a:xfrm>
            <a:off x="873457" y="1692322"/>
            <a:ext cx="10945504" cy="449011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Solution: May 2022 (Remittance)</a:t>
            </a:r>
            <a:endParaRPr lang="en-US" dirty="0"/>
          </a:p>
        </p:txBody>
      </p:sp>
      <p:pic>
        <p:nvPicPr>
          <p:cNvPr id="6" name="Content Placeholder 5">
            <a:extLst>
              <a:ext uri="{FF2B5EF4-FFF2-40B4-BE49-F238E27FC236}">
                <a16:creationId xmlns="" xmlns:a16="http://schemas.microsoft.com/office/drawing/2014/main" id="{099B35A7-EF61-CA13-73F9-F4D283F83760}"/>
              </a:ext>
            </a:extLst>
          </p:cNvPr>
          <p:cNvPicPr>
            <a:picLocks noGrp="1" noChangeAspect="1"/>
          </p:cNvPicPr>
          <p:nvPr>
            <p:ph idx="1"/>
          </p:nvPr>
        </p:nvPicPr>
        <p:blipFill>
          <a:blip r:embed="rId2"/>
          <a:stretch>
            <a:fillRect/>
          </a:stretch>
        </p:blipFill>
        <p:spPr>
          <a:xfrm>
            <a:off x="838200" y="1690688"/>
            <a:ext cx="10515600" cy="48021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21548A2-3B48-B878-A8E8-080B56949ED0}"/>
              </a:ext>
            </a:extLst>
          </p:cNvPr>
          <p:cNvSpPr>
            <a:spLocks noGrp="1"/>
          </p:cNvSpPr>
          <p:nvPr>
            <p:ph type="title"/>
          </p:nvPr>
        </p:nvSpPr>
        <p:spPr/>
        <p:txBody>
          <a:bodyPr/>
          <a:lstStyle/>
          <a:p>
            <a:r>
              <a:rPr lang="en-US" dirty="0"/>
              <a:t>Question – October 2021 (Export)</a:t>
            </a:r>
          </a:p>
        </p:txBody>
      </p:sp>
      <p:pic>
        <p:nvPicPr>
          <p:cNvPr id="4" name="Content Placeholder 3">
            <a:extLst>
              <a:ext uri="{FF2B5EF4-FFF2-40B4-BE49-F238E27FC236}">
                <a16:creationId xmlns="" xmlns:a16="http://schemas.microsoft.com/office/drawing/2014/main" id="{30204058-29B5-CE30-7A10-A05CD527396B}"/>
              </a:ext>
            </a:extLst>
          </p:cNvPr>
          <p:cNvPicPr>
            <a:picLocks noGrp="1" noChangeAspect="1"/>
          </p:cNvPicPr>
          <p:nvPr>
            <p:ph idx="1"/>
          </p:nvPr>
        </p:nvPicPr>
        <p:blipFill>
          <a:blip r:embed="rId2"/>
          <a:stretch>
            <a:fillRect/>
          </a:stretch>
        </p:blipFill>
        <p:spPr>
          <a:xfrm>
            <a:off x="420520" y="2138516"/>
            <a:ext cx="11142215" cy="4026309"/>
          </a:xfrm>
          <a:prstGeom prst="rect">
            <a:avLst/>
          </a:prstGeom>
        </p:spPr>
      </p:pic>
    </p:spTree>
    <p:extLst>
      <p:ext uri="{BB962C8B-B14F-4D97-AF65-F5344CB8AC3E}">
        <p14:creationId xmlns:p14="http://schemas.microsoft.com/office/powerpoint/2010/main" val="23392680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007C17F-9802-BDAF-1B89-82FA384B2237}"/>
              </a:ext>
            </a:extLst>
          </p:cNvPr>
          <p:cNvSpPr>
            <a:spLocks noGrp="1"/>
          </p:cNvSpPr>
          <p:nvPr>
            <p:ph type="title"/>
          </p:nvPr>
        </p:nvSpPr>
        <p:spPr/>
        <p:txBody>
          <a:bodyPr/>
          <a:lstStyle/>
          <a:p>
            <a:r>
              <a:rPr lang="en-US" dirty="0"/>
              <a:t>Solution – Oct 2021 </a:t>
            </a:r>
            <a:r>
              <a:rPr lang="en-US" b="1" dirty="0"/>
              <a:t>(Export)</a:t>
            </a:r>
            <a:r>
              <a:rPr lang="en-US" dirty="0"/>
              <a:t> </a:t>
            </a:r>
          </a:p>
        </p:txBody>
      </p:sp>
      <p:pic>
        <p:nvPicPr>
          <p:cNvPr id="4" name="Picture 3">
            <a:extLst>
              <a:ext uri="{FF2B5EF4-FFF2-40B4-BE49-F238E27FC236}">
                <a16:creationId xmlns="" xmlns:a16="http://schemas.microsoft.com/office/drawing/2014/main" id="{B55A58F9-2677-E0A6-AE20-FCFEE2BD690B}"/>
              </a:ext>
            </a:extLst>
          </p:cNvPr>
          <p:cNvPicPr>
            <a:picLocks noChangeAspect="1"/>
          </p:cNvPicPr>
          <p:nvPr/>
        </p:nvPicPr>
        <p:blipFill>
          <a:blip r:embed="rId2"/>
          <a:stretch>
            <a:fillRect/>
          </a:stretch>
        </p:blipFill>
        <p:spPr>
          <a:xfrm>
            <a:off x="838200" y="1543049"/>
            <a:ext cx="10515600" cy="4949825"/>
          </a:xfrm>
          <a:prstGeom prst="rect">
            <a:avLst/>
          </a:prstGeom>
        </p:spPr>
      </p:pic>
    </p:spTree>
    <p:extLst>
      <p:ext uri="{BB962C8B-B14F-4D97-AF65-F5344CB8AC3E}">
        <p14:creationId xmlns:p14="http://schemas.microsoft.com/office/powerpoint/2010/main" val="39483086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Question: April 2020 (Remittance)</a:t>
            </a:r>
            <a:endParaRPr lang="en-US" dirty="0"/>
          </a:p>
        </p:txBody>
      </p:sp>
      <p:pic>
        <p:nvPicPr>
          <p:cNvPr id="5122" name="Picture 2"/>
          <p:cNvPicPr>
            <a:picLocks noGrp="1" noChangeAspect="1" noChangeArrowheads="1"/>
          </p:cNvPicPr>
          <p:nvPr>
            <p:ph idx="1"/>
          </p:nvPr>
        </p:nvPicPr>
        <p:blipFill>
          <a:blip r:embed="rId2"/>
          <a:srcRect/>
          <a:stretch>
            <a:fillRect/>
          </a:stretch>
        </p:blipFill>
        <p:spPr bwMode="auto">
          <a:xfrm>
            <a:off x="887104" y="1637731"/>
            <a:ext cx="10549720" cy="4599296"/>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Tahoma" pitchFamily="34" charset="0"/>
              </a:rPr>
              <a:t>Exchange </a:t>
            </a:r>
            <a:r>
              <a:rPr lang="en-US" b="1" dirty="0" smtClean="0">
                <a:latin typeface="Tahoma" pitchFamily="34" charset="0"/>
              </a:rPr>
              <a:t>Rate</a:t>
            </a:r>
            <a:endParaRPr lang="en-US" dirty="0"/>
          </a:p>
        </p:txBody>
      </p:sp>
      <p:sp>
        <p:nvSpPr>
          <p:cNvPr id="3" name="Content Placeholder 2"/>
          <p:cNvSpPr>
            <a:spLocks noGrp="1"/>
          </p:cNvSpPr>
          <p:nvPr>
            <p:ph idx="1"/>
          </p:nvPr>
        </p:nvSpPr>
        <p:spPr/>
        <p:txBody>
          <a:bodyPr/>
          <a:lstStyle/>
          <a:p>
            <a:pPr marL="495300" indent="-495300" algn="just">
              <a:lnSpc>
                <a:spcPct val="80000"/>
              </a:lnSpc>
            </a:pPr>
            <a:r>
              <a:rPr lang="en-US" dirty="0" smtClean="0"/>
              <a:t>Exchange Rate is the rate </a:t>
            </a:r>
            <a:r>
              <a:rPr lang="en-US" dirty="0"/>
              <a:t>at which number of units of one currency can be exchanged for number of units of another currency</a:t>
            </a:r>
            <a:r>
              <a:rPr lang="en-US" dirty="0"/>
              <a:t>. Ratio between two currencies/relative prices of two currencies.                </a:t>
            </a:r>
            <a:endParaRPr lang="en-US" b="1" dirty="0"/>
          </a:p>
          <a:p>
            <a:pPr marL="495300" indent="-495300" algn="just">
              <a:lnSpc>
                <a:spcPct val="80000"/>
              </a:lnSpc>
            </a:pPr>
            <a:r>
              <a:rPr lang="en-US" dirty="0"/>
              <a:t>It is basically a price to be paid like any other commodity/trading. Here, the price is quoted for one currency against the other.</a:t>
            </a:r>
            <a:endParaRPr lang="en-US" b="1" dirty="0"/>
          </a:p>
          <a:p>
            <a:pPr marL="495300" indent="-495300" algn="just">
              <a:lnSpc>
                <a:spcPct val="80000"/>
              </a:lnSpc>
            </a:pPr>
            <a:r>
              <a:rPr lang="en-US" dirty="0"/>
              <a:t>Hence, it is a price of one currency in terms of another currency.</a:t>
            </a:r>
            <a:endParaRPr lang="en-US" b="1" dirty="0"/>
          </a:p>
          <a:p>
            <a:pPr marL="495300" indent="-495300" algn="just">
              <a:lnSpc>
                <a:spcPct val="80000"/>
              </a:lnSpc>
            </a:pPr>
            <a:r>
              <a:rPr lang="en-US" dirty="0"/>
              <a:t>Example: </a:t>
            </a:r>
            <a:r>
              <a:rPr lang="en-US" dirty="0">
                <a:solidFill>
                  <a:schemeClr val="hlink"/>
                </a:solidFill>
              </a:rPr>
              <a:t>USD 1= BDT 77.70-77.75</a:t>
            </a:r>
            <a:r>
              <a:rPr lang="en-US" sz="2600" dirty="0"/>
              <a:t> </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Solution: April 2020 (Remittance)</a:t>
            </a:r>
            <a:endParaRPr lang="en-US" dirty="0"/>
          </a:p>
        </p:txBody>
      </p:sp>
      <p:pic>
        <p:nvPicPr>
          <p:cNvPr id="3" name="Content Placeholder 2">
            <a:extLst>
              <a:ext uri="{FF2B5EF4-FFF2-40B4-BE49-F238E27FC236}">
                <a16:creationId xmlns="" xmlns:a16="http://schemas.microsoft.com/office/drawing/2014/main" id="{5BDB6BCE-1BFE-5770-F314-939187533385}"/>
              </a:ext>
            </a:extLst>
          </p:cNvPr>
          <p:cNvPicPr>
            <a:picLocks noGrp="1" noChangeAspect="1"/>
          </p:cNvPicPr>
          <p:nvPr>
            <p:ph idx="1"/>
          </p:nvPr>
        </p:nvPicPr>
        <p:blipFill>
          <a:blip r:embed="rId2"/>
          <a:stretch>
            <a:fillRect/>
          </a:stretch>
        </p:blipFill>
        <p:spPr>
          <a:xfrm>
            <a:off x="838200" y="1460090"/>
            <a:ext cx="10515600" cy="503278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6F4D03-5441-9397-A917-12C50E924C4E}"/>
              </a:ext>
            </a:extLst>
          </p:cNvPr>
          <p:cNvSpPr>
            <a:spLocks noGrp="1"/>
          </p:cNvSpPr>
          <p:nvPr>
            <p:ph type="title"/>
          </p:nvPr>
        </p:nvSpPr>
        <p:spPr/>
        <p:txBody>
          <a:bodyPr/>
          <a:lstStyle/>
          <a:p>
            <a:r>
              <a:rPr lang="en-US" dirty="0"/>
              <a:t>Question – Oct 2019 </a:t>
            </a:r>
            <a:r>
              <a:rPr lang="en-US" b="1" dirty="0"/>
              <a:t>(Export)</a:t>
            </a:r>
            <a:endParaRPr lang="en-US" dirty="0"/>
          </a:p>
        </p:txBody>
      </p:sp>
      <p:pic>
        <p:nvPicPr>
          <p:cNvPr id="4" name="Picture 3">
            <a:extLst>
              <a:ext uri="{FF2B5EF4-FFF2-40B4-BE49-F238E27FC236}">
                <a16:creationId xmlns="" xmlns:a16="http://schemas.microsoft.com/office/drawing/2014/main" id="{00000000-0008-0000-0200-000003000000}"/>
              </a:ext>
            </a:extLst>
          </p:cNvPr>
          <p:cNvPicPr>
            <a:picLocks noChangeAspect="1"/>
          </p:cNvPicPr>
          <p:nvPr/>
        </p:nvPicPr>
        <p:blipFill>
          <a:blip r:embed="rId2"/>
          <a:stretch>
            <a:fillRect/>
          </a:stretch>
        </p:blipFill>
        <p:spPr>
          <a:xfrm>
            <a:off x="838200" y="1690688"/>
            <a:ext cx="10515600" cy="4621621"/>
          </a:xfrm>
          <a:prstGeom prst="rect">
            <a:avLst/>
          </a:prstGeom>
        </p:spPr>
      </p:pic>
    </p:spTree>
    <p:extLst>
      <p:ext uri="{BB962C8B-B14F-4D97-AF65-F5344CB8AC3E}">
        <p14:creationId xmlns:p14="http://schemas.microsoft.com/office/powerpoint/2010/main" val="3568824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6F7770-041E-F807-4097-320EA35C5E9A}"/>
              </a:ext>
            </a:extLst>
          </p:cNvPr>
          <p:cNvSpPr>
            <a:spLocks noGrp="1"/>
          </p:cNvSpPr>
          <p:nvPr>
            <p:ph type="title"/>
          </p:nvPr>
        </p:nvSpPr>
        <p:spPr/>
        <p:txBody>
          <a:bodyPr/>
          <a:lstStyle/>
          <a:p>
            <a:r>
              <a:rPr lang="en-US" dirty="0"/>
              <a:t>Solution – Oct 2019 </a:t>
            </a:r>
            <a:r>
              <a:rPr lang="en-US" b="1" dirty="0"/>
              <a:t>(Export)</a:t>
            </a:r>
            <a:endParaRPr lang="en-US" dirty="0"/>
          </a:p>
        </p:txBody>
      </p:sp>
      <p:pic>
        <p:nvPicPr>
          <p:cNvPr id="4" name="Picture 3">
            <a:extLst>
              <a:ext uri="{FF2B5EF4-FFF2-40B4-BE49-F238E27FC236}">
                <a16:creationId xmlns="" xmlns:a16="http://schemas.microsoft.com/office/drawing/2014/main" id="{294F0584-00B1-A54E-DE6C-CA11A2DC812F}"/>
              </a:ext>
            </a:extLst>
          </p:cNvPr>
          <p:cNvPicPr>
            <a:picLocks noChangeAspect="1"/>
          </p:cNvPicPr>
          <p:nvPr/>
        </p:nvPicPr>
        <p:blipFill>
          <a:blip r:embed="rId2"/>
          <a:stretch>
            <a:fillRect/>
          </a:stretch>
        </p:blipFill>
        <p:spPr>
          <a:xfrm>
            <a:off x="838200" y="1647825"/>
            <a:ext cx="10515600" cy="4845050"/>
          </a:xfrm>
          <a:prstGeom prst="rect">
            <a:avLst/>
          </a:prstGeom>
        </p:spPr>
      </p:pic>
    </p:spTree>
    <p:extLst>
      <p:ext uri="{BB962C8B-B14F-4D97-AF65-F5344CB8AC3E}">
        <p14:creationId xmlns:p14="http://schemas.microsoft.com/office/powerpoint/2010/main" val="24397765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Question: April 2018 &amp; </a:t>
            </a:r>
            <a:r>
              <a:rPr lang="en-US" sz="4000" b="1" dirty="0" err="1"/>
              <a:t>Apirl</a:t>
            </a:r>
            <a:r>
              <a:rPr lang="en-US" sz="4000" b="1" dirty="0"/>
              <a:t> 2019 (Remittance)</a:t>
            </a:r>
            <a:endParaRPr lang="en-US" sz="4000" dirty="0"/>
          </a:p>
        </p:txBody>
      </p:sp>
      <p:pic>
        <p:nvPicPr>
          <p:cNvPr id="7170" name="Picture 2"/>
          <p:cNvPicPr>
            <a:picLocks noGrp="1" noChangeAspect="1" noChangeArrowheads="1"/>
          </p:cNvPicPr>
          <p:nvPr>
            <p:ph idx="1"/>
          </p:nvPr>
        </p:nvPicPr>
        <p:blipFill>
          <a:blip r:embed="rId2"/>
          <a:srcRect/>
          <a:stretch>
            <a:fillRect/>
          </a:stretch>
        </p:blipFill>
        <p:spPr bwMode="auto">
          <a:xfrm>
            <a:off x="723330" y="1665027"/>
            <a:ext cx="10836323" cy="4790363"/>
          </a:xfrm>
          <a:prstGeom prst="rect">
            <a:avLst/>
          </a:prstGeom>
          <a:noFill/>
          <a:ln w="9525">
            <a:noFill/>
            <a:miter lim="800000"/>
            <a:headEnd/>
            <a:tailEnd/>
          </a:ln>
          <a:effectLst/>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Solution: April 2018 &amp; </a:t>
            </a:r>
            <a:r>
              <a:rPr lang="en-US" sz="4000" b="1" dirty="0" err="1"/>
              <a:t>Apirl</a:t>
            </a:r>
            <a:r>
              <a:rPr lang="en-US" sz="4000" b="1" dirty="0"/>
              <a:t> 2019 (Remittance)</a:t>
            </a:r>
            <a:endParaRPr lang="en-US" sz="4000" dirty="0"/>
          </a:p>
        </p:txBody>
      </p:sp>
      <p:pic>
        <p:nvPicPr>
          <p:cNvPr id="7" name="Content Placeholder 6">
            <a:extLst>
              <a:ext uri="{FF2B5EF4-FFF2-40B4-BE49-F238E27FC236}">
                <a16:creationId xmlns="" xmlns:a16="http://schemas.microsoft.com/office/drawing/2014/main" id="{CF2AB09E-4C15-4E0A-EEE5-B6BA5AB15286}"/>
              </a:ext>
            </a:extLst>
          </p:cNvPr>
          <p:cNvPicPr>
            <a:picLocks noGrp="1" noChangeAspect="1"/>
          </p:cNvPicPr>
          <p:nvPr>
            <p:ph idx="1"/>
          </p:nvPr>
        </p:nvPicPr>
        <p:blipFill>
          <a:blip r:embed="rId2"/>
          <a:stretch>
            <a:fillRect/>
          </a:stretch>
        </p:blipFill>
        <p:spPr>
          <a:xfrm>
            <a:off x="838200" y="1445341"/>
            <a:ext cx="10515600" cy="50475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E280BAF-9B61-79DC-CDE1-B16BED8B084A}"/>
              </a:ext>
            </a:extLst>
          </p:cNvPr>
          <p:cNvSpPr>
            <a:spLocks noGrp="1"/>
          </p:cNvSpPr>
          <p:nvPr>
            <p:ph type="title"/>
          </p:nvPr>
        </p:nvSpPr>
        <p:spPr/>
        <p:txBody>
          <a:bodyPr/>
          <a:lstStyle/>
          <a:p>
            <a:r>
              <a:rPr lang="en-US" dirty="0"/>
              <a:t>Question – Oct 2018 </a:t>
            </a:r>
            <a:r>
              <a:rPr lang="en-US" b="1" dirty="0"/>
              <a:t>(Export)</a:t>
            </a:r>
            <a:endParaRPr lang="en-US" dirty="0"/>
          </a:p>
        </p:txBody>
      </p:sp>
      <p:pic>
        <p:nvPicPr>
          <p:cNvPr id="4" name="Content Placeholder 3">
            <a:extLst>
              <a:ext uri="{FF2B5EF4-FFF2-40B4-BE49-F238E27FC236}">
                <a16:creationId xmlns="" xmlns:a16="http://schemas.microsoft.com/office/drawing/2014/main" id="{00000000-0008-0000-0300-000002000000}"/>
              </a:ext>
            </a:extLst>
          </p:cNvPr>
          <p:cNvPicPr>
            <a:picLocks noGrp="1" noChangeAspect="1"/>
          </p:cNvPicPr>
          <p:nvPr>
            <p:ph idx="1"/>
          </p:nvPr>
        </p:nvPicPr>
        <p:blipFill>
          <a:blip r:embed="rId2"/>
          <a:stretch>
            <a:fillRect/>
          </a:stretch>
        </p:blipFill>
        <p:spPr>
          <a:xfrm>
            <a:off x="838201" y="2138516"/>
            <a:ext cx="9419704" cy="3453254"/>
          </a:xfrm>
          <a:prstGeom prst="rect">
            <a:avLst/>
          </a:prstGeom>
        </p:spPr>
      </p:pic>
    </p:spTree>
    <p:extLst>
      <p:ext uri="{BB962C8B-B14F-4D97-AF65-F5344CB8AC3E}">
        <p14:creationId xmlns:p14="http://schemas.microsoft.com/office/powerpoint/2010/main" val="21088747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B52BD06-A2D0-C392-7735-35E9C367CBB6}"/>
              </a:ext>
            </a:extLst>
          </p:cNvPr>
          <p:cNvSpPr>
            <a:spLocks noGrp="1"/>
          </p:cNvSpPr>
          <p:nvPr>
            <p:ph type="title"/>
          </p:nvPr>
        </p:nvSpPr>
        <p:spPr/>
        <p:txBody>
          <a:bodyPr/>
          <a:lstStyle/>
          <a:p>
            <a:r>
              <a:rPr lang="en-US" dirty="0"/>
              <a:t>Solution – Oct 2018 </a:t>
            </a:r>
            <a:r>
              <a:rPr lang="en-US" b="1" dirty="0"/>
              <a:t>(Export)</a:t>
            </a:r>
            <a:endParaRPr lang="en-US" dirty="0"/>
          </a:p>
        </p:txBody>
      </p:sp>
      <p:pic>
        <p:nvPicPr>
          <p:cNvPr id="4" name="Content Placeholder 3">
            <a:extLst>
              <a:ext uri="{FF2B5EF4-FFF2-40B4-BE49-F238E27FC236}">
                <a16:creationId xmlns="" xmlns:a16="http://schemas.microsoft.com/office/drawing/2014/main" id="{58A70AAB-EB36-3459-E61F-ADEAE4D53F46}"/>
              </a:ext>
            </a:extLst>
          </p:cNvPr>
          <p:cNvPicPr>
            <a:picLocks noGrp="1" noChangeAspect="1"/>
          </p:cNvPicPr>
          <p:nvPr>
            <p:ph idx="1"/>
          </p:nvPr>
        </p:nvPicPr>
        <p:blipFill>
          <a:blip r:embed="rId2"/>
          <a:stretch>
            <a:fillRect/>
          </a:stretch>
        </p:blipFill>
        <p:spPr>
          <a:xfrm>
            <a:off x="838200" y="1356851"/>
            <a:ext cx="10515600" cy="5136023"/>
          </a:xfrm>
          <a:prstGeom prst="rect">
            <a:avLst/>
          </a:prstGeom>
        </p:spPr>
      </p:pic>
    </p:spTree>
    <p:extLst>
      <p:ext uri="{BB962C8B-B14F-4D97-AF65-F5344CB8AC3E}">
        <p14:creationId xmlns:p14="http://schemas.microsoft.com/office/powerpoint/2010/main" val="24078343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D40C63-25AA-5B12-1873-14DF7BF40A61}"/>
              </a:ext>
            </a:extLst>
          </p:cNvPr>
          <p:cNvSpPr>
            <a:spLocks noGrp="1"/>
          </p:cNvSpPr>
          <p:nvPr>
            <p:ph type="title"/>
          </p:nvPr>
        </p:nvSpPr>
        <p:spPr/>
        <p:txBody>
          <a:bodyPr/>
          <a:lstStyle/>
          <a:p>
            <a:r>
              <a:rPr lang="en-US" dirty="0"/>
              <a:t>Question: Oct 2017 </a:t>
            </a:r>
            <a:r>
              <a:rPr lang="en-US" b="1" dirty="0"/>
              <a:t>(Export)</a:t>
            </a:r>
            <a:endParaRPr lang="en-US" dirty="0"/>
          </a:p>
        </p:txBody>
      </p:sp>
      <p:pic>
        <p:nvPicPr>
          <p:cNvPr id="4" name="Content Placeholder 3">
            <a:extLst>
              <a:ext uri="{FF2B5EF4-FFF2-40B4-BE49-F238E27FC236}">
                <a16:creationId xmlns="" xmlns:a16="http://schemas.microsoft.com/office/drawing/2014/main" id="{00000000-0008-0000-0400-000003000000}"/>
              </a:ext>
            </a:extLst>
          </p:cNvPr>
          <p:cNvPicPr>
            <a:picLocks noGrp="1" noChangeAspect="1"/>
          </p:cNvPicPr>
          <p:nvPr>
            <p:ph idx="1"/>
          </p:nvPr>
        </p:nvPicPr>
        <p:blipFill>
          <a:blip r:embed="rId2"/>
          <a:stretch>
            <a:fillRect/>
          </a:stretch>
        </p:blipFill>
        <p:spPr>
          <a:xfrm>
            <a:off x="1181714" y="1690688"/>
            <a:ext cx="9828571" cy="3172511"/>
          </a:xfrm>
          <a:prstGeom prst="rect">
            <a:avLst/>
          </a:prstGeom>
        </p:spPr>
      </p:pic>
    </p:spTree>
    <p:extLst>
      <p:ext uri="{BB962C8B-B14F-4D97-AF65-F5344CB8AC3E}">
        <p14:creationId xmlns:p14="http://schemas.microsoft.com/office/powerpoint/2010/main" val="2601957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349BC45-BBBE-054E-75A3-CE6BB1EEA7EB}"/>
              </a:ext>
            </a:extLst>
          </p:cNvPr>
          <p:cNvSpPr>
            <a:spLocks noGrp="1"/>
          </p:cNvSpPr>
          <p:nvPr>
            <p:ph type="title"/>
          </p:nvPr>
        </p:nvSpPr>
        <p:spPr/>
        <p:txBody>
          <a:bodyPr/>
          <a:lstStyle/>
          <a:p>
            <a:r>
              <a:rPr lang="en-US" dirty="0"/>
              <a:t>Solution: Oct 2017 </a:t>
            </a:r>
            <a:r>
              <a:rPr lang="en-US" b="1" dirty="0"/>
              <a:t>(Export)</a:t>
            </a:r>
            <a:endParaRPr lang="en-US" dirty="0"/>
          </a:p>
        </p:txBody>
      </p:sp>
      <p:pic>
        <p:nvPicPr>
          <p:cNvPr id="4" name="Content Placeholder 3">
            <a:extLst>
              <a:ext uri="{FF2B5EF4-FFF2-40B4-BE49-F238E27FC236}">
                <a16:creationId xmlns="" xmlns:a16="http://schemas.microsoft.com/office/drawing/2014/main" id="{AD761491-4E9A-A935-2B40-9EC3F03A4AE9}"/>
              </a:ext>
            </a:extLst>
          </p:cNvPr>
          <p:cNvPicPr>
            <a:picLocks noGrp="1" noChangeAspect="1"/>
          </p:cNvPicPr>
          <p:nvPr>
            <p:ph idx="1"/>
          </p:nvPr>
        </p:nvPicPr>
        <p:blipFill>
          <a:blip r:embed="rId2"/>
          <a:stretch>
            <a:fillRect/>
          </a:stretch>
        </p:blipFill>
        <p:spPr>
          <a:xfrm>
            <a:off x="838200" y="1661191"/>
            <a:ext cx="10515600" cy="4802187"/>
          </a:xfrm>
          <a:prstGeom prst="rect">
            <a:avLst/>
          </a:prstGeom>
        </p:spPr>
      </p:pic>
    </p:spTree>
    <p:extLst>
      <p:ext uri="{BB962C8B-B14F-4D97-AF65-F5344CB8AC3E}">
        <p14:creationId xmlns:p14="http://schemas.microsoft.com/office/powerpoint/2010/main" val="10687469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B06C910-D5F2-727F-6DD9-AE49486A4AB3}"/>
              </a:ext>
            </a:extLst>
          </p:cNvPr>
          <p:cNvSpPr>
            <a:spLocks noGrp="1"/>
          </p:cNvSpPr>
          <p:nvPr>
            <p:ph type="title"/>
          </p:nvPr>
        </p:nvSpPr>
        <p:spPr/>
        <p:txBody>
          <a:bodyPr/>
          <a:lstStyle/>
          <a:p>
            <a:r>
              <a:rPr lang="en-US" dirty="0"/>
              <a:t>Question: Sep 2016 (Export)</a:t>
            </a:r>
          </a:p>
        </p:txBody>
      </p:sp>
      <p:pic>
        <p:nvPicPr>
          <p:cNvPr id="4" name="Content Placeholder 3">
            <a:extLst>
              <a:ext uri="{FF2B5EF4-FFF2-40B4-BE49-F238E27FC236}">
                <a16:creationId xmlns="" xmlns:a16="http://schemas.microsoft.com/office/drawing/2014/main" id="{00000000-0008-0000-0500-000003000000}"/>
              </a:ext>
            </a:extLst>
          </p:cNvPr>
          <p:cNvPicPr>
            <a:picLocks noGrp="1" noChangeAspect="1"/>
          </p:cNvPicPr>
          <p:nvPr>
            <p:ph idx="1"/>
          </p:nvPr>
        </p:nvPicPr>
        <p:blipFill>
          <a:blip r:embed="rId2"/>
          <a:stretch>
            <a:fillRect/>
          </a:stretch>
        </p:blipFill>
        <p:spPr>
          <a:xfrm>
            <a:off x="1291238" y="1991032"/>
            <a:ext cx="9609524" cy="3952567"/>
          </a:xfrm>
          <a:prstGeom prst="rect">
            <a:avLst/>
          </a:prstGeom>
        </p:spPr>
      </p:pic>
    </p:spTree>
    <p:extLst>
      <p:ext uri="{BB962C8B-B14F-4D97-AF65-F5344CB8AC3E}">
        <p14:creationId xmlns:p14="http://schemas.microsoft.com/office/powerpoint/2010/main" val="41396721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4000" b="1" dirty="0" smtClean="0"/>
              <a:t>Methods of Calculating Exchange Rate </a:t>
            </a:r>
            <a:r>
              <a:rPr lang="en-US" sz="2800" b="1" dirty="0" smtClean="0"/>
              <a:t>(April-2024)</a:t>
            </a:r>
            <a:endParaRPr lang="en-US" sz="2800" dirty="0"/>
          </a:p>
        </p:txBody>
      </p:sp>
      <p:sp>
        <p:nvSpPr>
          <p:cNvPr id="3" name="Content Placeholder 2"/>
          <p:cNvSpPr>
            <a:spLocks noGrp="1"/>
          </p:cNvSpPr>
          <p:nvPr>
            <p:ph sz="half" idx="1"/>
          </p:nvPr>
        </p:nvSpPr>
        <p:spPr>
          <a:xfrm>
            <a:off x="838199" y="1528549"/>
            <a:ext cx="6163101" cy="4648414"/>
          </a:xfrm>
        </p:spPr>
        <p:txBody>
          <a:bodyPr>
            <a:normAutofit fontScale="85000" lnSpcReduction="20000"/>
          </a:bodyPr>
          <a:lstStyle/>
          <a:p>
            <a:r>
              <a:rPr lang="en-US" b="1" dirty="0"/>
              <a:t>Fixed Exchange Rate: </a:t>
            </a:r>
          </a:p>
          <a:p>
            <a:r>
              <a:rPr lang="en-US" dirty="0"/>
              <a:t>Maintain the external value of their currency at a pre-determined level. Whenever the fixed exchange rate deviates from the pre-determined level, it is corrected by official intervention.</a:t>
            </a:r>
          </a:p>
          <a:p>
            <a:r>
              <a:rPr lang="en-US" b="1" dirty="0"/>
              <a:t>Floating Exchange Rate: </a:t>
            </a:r>
          </a:p>
          <a:p>
            <a:r>
              <a:rPr lang="en-US" dirty="0"/>
              <a:t>Floating rates refers to a system where exchange rates are determined by the demand for and supply of foreign exchange in the market. The rates are free to fluctuate as per demand &amp; supply of currency in market. The Central Bank does not intervene in the market to correct any disequilibrium directly. </a:t>
            </a:r>
          </a:p>
          <a:p>
            <a:endParaRPr lang="en-US" dirty="0"/>
          </a:p>
        </p:txBody>
      </p:sp>
      <p:sp>
        <p:nvSpPr>
          <p:cNvPr id="2" name="Content Placeholder 1"/>
          <p:cNvSpPr>
            <a:spLocks noGrp="1"/>
          </p:cNvSpPr>
          <p:nvPr>
            <p:ph sz="half" idx="2"/>
          </p:nvPr>
        </p:nvSpPr>
        <p:spPr>
          <a:xfrm>
            <a:off x="7192370" y="1514901"/>
            <a:ext cx="4161430" cy="4662062"/>
          </a:xfrm>
        </p:spPr>
        <p:txBody>
          <a:bodyPr>
            <a:normAutofit fontScale="85000" lnSpcReduction="20000"/>
          </a:bodyPr>
          <a:lstStyle/>
          <a:p>
            <a:r>
              <a:rPr lang="en-US" b="1" dirty="0"/>
              <a:t>Pegged Exchange Rate</a:t>
            </a:r>
            <a:r>
              <a:rPr lang="en-US" dirty="0"/>
              <a:t>:</a:t>
            </a:r>
          </a:p>
          <a:p>
            <a:r>
              <a:rPr lang="en-US" dirty="0"/>
              <a:t>A hybrid system where a currency is pegged to another currency (e.g., USD or Euro) but allowed to fluctuate within a specified range. Central banks intervene if the rate moves outside this band.</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
                                            <p:txEl>
                                              <p:pRg st="0" end="0"/>
                                            </p:txEl>
                                          </p:spTgt>
                                        </p:tgtEl>
                                        <p:attrNameLst>
                                          <p:attrName>style.visibility</p:attrName>
                                        </p:attrNameLst>
                                      </p:cBhvr>
                                      <p:to>
                                        <p:strVal val="visible"/>
                                      </p:to>
                                    </p:set>
                                    <p:animEffect transition="in" filter="fade">
                                      <p:cBhvr>
                                        <p:cTn id="29" dur="1000"/>
                                        <p:tgtEl>
                                          <p:spTgt spid="2">
                                            <p:txEl>
                                              <p:pRg st="0" end="0"/>
                                            </p:txEl>
                                          </p:spTgt>
                                        </p:tgtEl>
                                      </p:cBhvr>
                                    </p:animEffect>
                                    <p:anim calcmode="lin" valueType="num">
                                      <p:cBhvr>
                                        <p:cTn id="30"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2">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
                                            <p:txEl>
                                              <p:pRg st="1" end="1"/>
                                            </p:txEl>
                                          </p:spTgt>
                                        </p:tgtEl>
                                        <p:attrNameLst>
                                          <p:attrName>style.visibility</p:attrName>
                                        </p:attrNameLst>
                                      </p:cBhvr>
                                      <p:to>
                                        <p:strVal val="visible"/>
                                      </p:to>
                                    </p:set>
                                    <p:animEffect transition="in" filter="fade">
                                      <p:cBhvr>
                                        <p:cTn id="34" dur="1000"/>
                                        <p:tgtEl>
                                          <p:spTgt spid="2">
                                            <p:txEl>
                                              <p:pRg st="1" end="1"/>
                                            </p:txEl>
                                          </p:spTgt>
                                        </p:tgtEl>
                                      </p:cBhvr>
                                    </p:animEffect>
                                    <p:anim calcmode="lin" valueType="num">
                                      <p:cBhvr>
                                        <p:cTn id="35"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36"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4EA4B9-0EE4-CAF6-A1FB-1606958690B4}"/>
              </a:ext>
            </a:extLst>
          </p:cNvPr>
          <p:cNvSpPr>
            <a:spLocks noGrp="1"/>
          </p:cNvSpPr>
          <p:nvPr>
            <p:ph type="title"/>
          </p:nvPr>
        </p:nvSpPr>
        <p:spPr/>
        <p:txBody>
          <a:bodyPr/>
          <a:lstStyle/>
          <a:p>
            <a:r>
              <a:rPr lang="en-US" dirty="0" err="1"/>
              <a:t>Soultion</a:t>
            </a:r>
            <a:r>
              <a:rPr lang="en-US" dirty="0"/>
              <a:t>: Sep 2016 (Export)</a:t>
            </a:r>
          </a:p>
        </p:txBody>
      </p:sp>
      <p:pic>
        <p:nvPicPr>
          <p:cNvPr id="4" name="Content Placeholder 3">
            <a:extLst>
              <a:ext uri="{FF2B5EF4-FFF2-40B4-BE49-F238E27FC236}">
                <a16:creationId xmlns="" xmlns:a16="http://schemas.microsoft.com/office/drawing/2014/main" id="{9CD3CEF5-8CA5-B8B6-B9F9-77F63254D8FF}"/>
              </a:ext>
            </a:extLst>
          </p:cNvPr>
          <p:cNvPicPr>
            <a:picLocks noGrp="1" noChangeAspect="1"/>
          </p:cNvPicPr>
          <p:nvPr>
            <p:ph idx="1"/>
          </p:nvPr>
        </p:nvPicPr>
        <p:blipFill>
          <a:blip r:embed="rId2"/>
          <a:stretch>
            <a:fillRect/>
          </a:stretch>
        </p:blipFill>
        <p:spPr>
          <a:xfrm>
            <a:off x="1165124" y="1690688"/>
            <a:ext cx="10188676" cy="4651118"/>
          </a:xfrm>
          <a:prstGeom prst="rect">
            <a:avLst/>
          </a:prstGeom>
        </p:spPr>
      </p:pic>
    </p:spTree>
    <p:extLst>
      <p:ext uri="{BB962C8B-B14F-4D97-AF65-F5344CB8AC3E}">
        <p14:creationId xmlns:p14="http://schemas.microsoft.com/office/powerpoint/2010/main" val="23545079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Types of Foreign Exchange rate</a:t>
            </a:r>
            <a:endParaRPr lang="en-US" dirty="0"/>
          </a:p>
        </p:txBody>
      </p:sp>
      <p:sp>
        <p:nvSpPr>
          <p:cNvPr id="3" name="Content Placeholder 2"/>
          <p:cNvSpPr>
            <a:spLocks noGrp="1"/>
          </p:cNvSpPr>
          <p:nvPr>
            <p:ph sz="half" idx="1"/>
          </p:nvPr>
        </p:nvSpPr>
        <p:spPr/>
        <p:txBody>
          <a:bodyPr>
            <a:normAutofit fontScale="92500" lnSpcReduction="10000"/>
          </a:bodyPr>
          <a:lstStyle/>
          <a:p>
            <a:r>
              <a:rPr lang="en-US" b="1" dirty="0"/>
              <a:t>Spot Rate: </a:t>
            </a:r>
            <a:r>
              <a:rPr lang="en-US" dirty="0"/>
              <a:t>the rate at which one currency can be purchased for another currency for immediate delivery and settlement. i.e. Spot rate of USD/BDT – 77.70/77.75</a:t>
            </a:r>
          </a:p>
          <a:p>
            <a:r>
              <a:rPr lang="en-US" b="1" dirty="0"/>
              <a:t>Forward Rate: </a:t>
            </a:r>
            <a:r>
              <a:rPr lang="en-US" dirty="0"/>
              <a:t>the rate prevailing in the forward or future market (segment of the foreign exchange market).   It indicates the rate of foreign exchange at a future date. i.e. 30day’s FWD rate of USD/BDT– 78.28/78.33</a:t>
            </a:r>
          </a:p>
          <a:p>
            <a:endParaRPr lang="en-US" dirty="0"/>
          </a:p>
        </p:txBody>
      </p:sp>
      <p:sp>
        <p:nvSpPr>
          <p:cNvPr id="4" name="Content Placeholder 3"/>
          <p:cNvSpPr>
            <a:spLocks noGrp="1"/>
          </p:cNvSpPr>
          <p:nvPr>
            <p:ph sz="half" idx="2"/>
          </p:nvPr>
        </p:nvSpPr>
        <p:spPr/>
        <p:txBody>
          <a:bodyPr>
            <a:normAutofit fontScale="92500" lnSpcReduction="10000"/>
          </a:bodyPr>
          <a:lstStyle/>
          <a:p>
            <a:r>
              <a:rPr lang="en-US" b="1" dirty="0"/>
              <a:t>Bid Rate &amp; Ask Rate: </a:t>
            </a:r>
            <a:r>
              <a:rPr lang="en-US" dirty="0"/>
              <a:t>The term "bid" refers to the highest price a buyer will pay to buy a specified number of shares of a stock at any given time. The term "ask" refers to the lowest price at which a seller will sell the stock.</a:t>
            </a:r>
          </a:p>
          <a:p>
            <a:r>
              <a:rPr lang="en-US" b="1" dirty="0"/>
              <a:t>Spread: </a:t>
            </a:r>
            <a:r>
              <a:rPr lang="en-US" dirty="0"/>
              <a:t>Difference between Bid Rate &amp; Ask Rate</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1000"/>
                                        <p:tgtEl>
                                          <p:spTgt spid="4">
                                            <p:txEl>
                                              <p:pRg st="1" end="1"/>
                                            </p:txEl>
                                          </p:spTgt>
                                        </p:tgtEl>
                                      </p:cBhvr>
                                    </p:animEffect>
                                    <p:anim calcmode="lin" valueType="num">
                                      <p:cBhvr>
                                        <p:cTn id="2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Quoting system of Exchange Rates/Dealing </a:t>
            </a:r>
            <a:r>
              <a:rPr lang="en-US" sz="3200" dirty="0" smtClean="0"/>
              <a:t>Terminology/ Define Direct &amp; Indirect Quotations with Example (Apr 24)</a:t>
            </a:r>
            <a:endParaRPr lang="en-US" sz="3200" dirty="0"/>
          </a:p>
        </p:txBody>
      </p:sp>
      <p:sp>
        <p:nvSpPr>
          <p:cNvPr id="3" name="Content Placeholder 2"/>
          <p:cNvSpPr>
            <a:spLocks noGrp="1"/>
          </p:cNvSpPr>
          <p:nvPr>
            <p:ph idx="1"/>
          </p:nvPr>
        </p:nvSpPr>
        <p:spPr>
          <a:xfrm>
            <a:off x="838200" y="1825624"/>
            <a:ext cx="7555173" cy="5032375"/>
          </a:xfrm>
        </p:spPr>
        <p:txBody>
          <a:bodyPr>
            <a:normAutofit fontScale="85000" lnSpcReduction="20000"/>
          </a:bodyPr>
          <a:lstStyle/>
          <a:p>
            <a:r>
              <a:rPr lang="en-US" b="1" dirty="0"/>
              <a:t>Two way quotations: </a:t>
            </a:r>
          </a:p>
          <a:p>
            <a:r>
              <a:rPr lang="en-US" dirty="0"/>
              <a:t>The FX quotation between banks will have two rates, one at which quoting bank is willing to buy (BID) and other at which it is willing to sell (ASK) the Foreign Exchange. </a:t>
            </a:r>
          </a:p>
          <a:p>
            <a:r>
              <a:rPr lang="en-US" b="1" dirty="0"/>
              <a:t>Direct Quotes: </a:t>
            </a:r>
            <a:r>
              <a:rPr lang="en-US" dirty="0"/>
              <a:t>Direct Quote is also called Home currency quotations. Here the number of units of foreign currency is kept constant and any change is made by changing the home currency units.</a:t>
            </a:r>
            <a:br>
              <a:rPr lang="en-US" dirty="0"/>
            </a:br>
            <a:r>
              <a:rPr lang="en-US" dirty="0"/>
              <a:t>i.e. USD/BDT -- 1 USD = BDT 78.90-78.95 </a:t>
            </a:r>
          </a:p>
          <a:p>
            <a:r>
              <a:rPr lang="en-US" b="1" dirty="0"/>
              <a:t>Indirect Quotes: </a:t>
            </a:r>
            <a:r>
              <a:rPr lang="en-US" dirty="0"/>
              <a:t>Indirect quote is known as foreign currency quotation. Here exchange rate is changed by changing the foreign currency and keeping the domestic currency constant. </a:t>
            </a:r>
          </a:p>
          <a:p>
            <a:r>
              <a:rPr lang="en-US" dirty="0"/>
              <a:t>i.e. BDT/USD BDT 100=USD 1.2666-1.2674 (100/78.95 &amp; 78.90) </a:t>
            </a:r>
          </a:p>
          <a:p>
            <a:endParaRPr lang="en-US" dirty="0"/>
          </a:p>
        </p:txBody>
      </p:sp>
      <p:pic>
        <p:nvPicPr>
          <p:cNvPr id="6" name="Picture 6" descr="http://www.forex-day-trading.com/wp-content/uploads/2011/01/forex-quote-mt4.gif"/>
          <p:cNvPicPr>
            <a:picLocks noChangeAspect="1" noChangeArrowheads="1"/>
          </p:cNvPicPr>
          <p:nvPr/>
        </p:nvPicPr>
        <p:blipFill>
          <a:blip r:embed="rId2"/>
          <a:srcRect/>
          <a:stretch>
            <a:fillRect/>
          </a:stretch>
        </p:blipFill>
        <p:spPr bwMode="auto">
          <a:xfrm>
            <a:off x="8461612" y="2397456"/>
            <a:ext cx="3730388" cy="326707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Principles</a:t>
            </a:r>
          </a:p>
        </p:txBody>
      </p:sp>
      <p:sp>
        <p:nvSpPr>
          <p:cNvPr id="4" name="Content Placeholder 3"/>
          <p:cNvSpPr>
            <a:spLocks noGrp="1"/>
          </p:cNvSpPr>
          <p:nvPr>
            <p:ph sz="half" idx="2"/>
          </p:nvPr>
        </p:nvSpPr>
        <p:spPr/>
        <p:txBody>
          <a:bodyPr/>
          <a:lstStyle/>
          <a:p>
            <a:pPr algn="ctr">
              <a:buNone/>
            </a:pPr>
            <a:r>
              <a:rPr lang="en-US" sz="4000" b="1" dirty="0"/>
              <a:t>Direct Quote= </a:t>
            </a:r>
          </a:p>
          <a:p>
            <a:pPr algn="ctr">
              <a:buNone/>
            </a:pPr>
            <a:r>
              <a:rPr lang="en-US" sz="4000" b="1" dirty="0"/>
              <a:t>“</a:t>
            </a:r>
            <a:r>
              <a:rPr lang="en-US" sz="4000" b="1" dirty="0">
                <a:solidFill>
                  <a:srgbClr val="FF9900"/>
                </a:solidFill>
              </a:rPr>
              <a:t>Buy low sell high</a:t>
            </a:r>
            <a:r>
              <a:rPr lang="en-US" sz="4000" b="1" dirty="0"/>
              <a:t>”</a:t>
            </a:r>
          </a:p>
          <a:p>
            <a:endParaRPr lang="en-US" b="1" dirty="0"/>
          </a:p>
          <a:p>
            <a:endParaRPr lang="en-US" dirty="0"/>
          </a:p>
        </p:txBody>
      </p:sp>
      <p:sp>
        <p:nvSpPr>
          <p:cNvPr id="6" name="Content Placeholder 5"/>
          <p:cNvSpPr>
            <a:spLocks noGrp="1"/>
          </p:cNvSpPr>
          <p:nvPr>
            <p:ph sz="quarter" idx="4"/>
          </p:nvPr>
        </p:nvSpPr>
        <p:spPr>
          <a:xfrm>
            <a:off x="6199495" y="2464131"/>
            <a:ext cx="5183188" cy="3684588"/>
          </a:xfrm>
        </p:spPr>
        <p:txBody>
          <a:bodyPr/>
          <a:lstStyle/>
          <a:p>
            <a:pPr algn="ctr">
              <a:buNone/>
            </a:pPr>
            <a:r>
              <a:rPr lang="en-US" sz="3600" b="1" kern="0" dirty="0"/>
              <a:t>Indirect Quote= </a:t>
            </a:r>
          </a:p>
          <a:p>
            <a:pPr algn="ctr">
              <a:buNone/>
            </a:pPr>
            <a:r>
              <a:rPr lang="en-US" sz="3600" b="1" kern="0" dirty="0"/>
              <a:t>“</a:t>
            </a:r>
            <a:r>
              <a:rPr lang="en-US" sz="3600" b="1" kern="0" dirty="0">
                <a:solidFill>
                  <a:srgbClr val="FF9900"/>
                </a:solidFill>
              </a:rPr>
              <a:t>Buy high sell low</a:t>
            </a:r>
            <a:r>
              <a:rPr lang="en-US" sz="3600" b="1" kern="0" dirty="0"/>
              <a:t>”</a:t>
            </a:r>
            <a:r>
              <a:rPr lang="en-US" sz="4000" kern="0" dirty="0"/>
              <a:t> </a:t>
            </a:r>
          </a:p>
          <a:p>
            <a:endParaRPr lang="en-US" dirty="0"/>
          </a:p>
        </p:txBody>
      </p:sp>
      <p:sp>
        <p:nvSpPr>
          <p:cNvPr id="7" name="Rectangle 6"/>
          <p:cNvSpPr/>
          <p:nvPr/>
        </p:nvSpPr>
        <p:spPr bwMode="auto">
          <a:xfrm>
            <a:off x="2298510" y="4235354"/>
            <a:ext cx="1981200" cy="3810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lIns="99276" tIns="49638" rIns="99276" bIns="49638"/>
          <a:lstStyle/>
          <a:p>
            <a:pPr algn="ctr" defTabSz="912813" eaLnBrk="1" hangingPunct="1">
              <a:defRPr/>
            </a:pPr>
            <a:r>
              <a:rPr lang="en-US" dirty="0">
                <a:cs typeface="Times New Roman" charset="0"/>
              </a:rPr>
              <a:t>USD/BDT</a:t>
            </a:r>
          </a:p>
        </p:txBody>
      </p:sp>
      <p:sp>
        <p:nvSpPr>
          <p:cNvPr id="8" name="Rounded Rectangle 9"/>
          <p:cNvSpPr>
            <a:spLocks noChangeArrowheads="1"/>
          </p:cNvSpPr>
          <p:nvPr/>
        </p:nvSpPr>
        <p:spPr bwMode="auto">
          <a:xfrm>
            <a:off x="1868347" y="4872250"/>
            <a:ext cx="1132020" cy="457200"/>
          </a:xfrm>
          <a:prstGeom prst="roundRect">
            <a:avLst>
              <a:gd name="adj" fmla="val 16667"/>
            </a:avLst>
          </a:prstGeom>
          <a:solidFill>
            <a:srgbClr val="FF9900"/>
          </a:solidFill>
          <a:ln w="9525" algn="ctr">
            <a:solidFill>
              <a:schemeClr val="tx1"/>
            </a:solidFill>
            <a:round/>
            <a:headEnd/>
            <a:tailEnd/>
          </a:ln>
        </p:spPr>
        <p:txBody>
          <a:bodyPr lIns="99276" tIns="49638" rIns="99276" bIns="49638"/>
          <a:lstStyle/>
          <a:p>
            <a:pPr algn="ctr" defTabSz="912813" eaLnBrk="1" hangingPunct="1"/>
            <a:r>
              <a:rPr lang="en-US"/>
              <a:t>75.7000</a:t>
            </a:r>
          </a:p>
          <a:p>
            <a:pPr algn="ctr" defTabSz="912813" eaLnBrk="1" hangingPunct="1"/>
            <a:endParaRPr lang="en-US"/>
          </a:p>
        </p:txBody>
      </p:sp>
      <p:sp>
        <p:nvSpPr>
          <p:cNvPr id="9" name="Rounded Rectangle 10"/>
          <p:cNvSpPr>
            <a:spLocks noChangeArrowheads="1"/>
          </p:cNvSpPr>
          <p:nvPr/>
        </p:nvSpPr>
        <p:spPr bwMode="auto">
          <a:xfrm>
            <a:off x="3741369" y="4831307"/>
            <a:ext cx="1132020" cy="457200"/>
          </a:xfrm>
          <a:prstGeom prst="roundRect">
            <a:avLst>
              <a:gd name="adj" fmla="val 16667"/>
            </a:avLst>
          </a:prstGeom>
          <a:solidFill>
            <a:schemeClr val="accent1"/>
          </a:solidFill>
          <a:ln w="9525" algn="ctr">
            <a:solidFill>
              <a:schemeClr val="tx1"/>
            </a:solidFill>
            <a:round/>
            <a:headEnd/>
            <a:tailEnd/>
          </a:ln>
        </p:spPr>
        <p:txBody>
          <a:bodyPr lIns="99276" tIns="49638" rIns="99276" bIns="49638"/>
          <a:lstStyle/>
          <a:p>
            <a:pPr algn="ctr" defTabSz="912813" eaLnBrk="1" hangingPunct="1"/>
            <a:r>
              <a:rPr lang="en-US"/>
              <a:t>75.7500</a:t>
            </a:r>
          </a:p>
        </p:txBody>
      </p:sp>
      <p:sp>
        <p:nvSpPr>
          <p:cNvPr id="12" name="Rectangle 11"/>
          <p:cNvSpPr/>
          <p:nvPr/>
        </p:nvSpPr>
        <p:spPr bwMode="auto">
          <a:xfrm>
            <a:off x="7511955" y="3939653"/>
            <a:ext cx="2133600" cy="38100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lIns="99276" tIns="49638" rIns="99276" bIns="49638"/>
          <a:lstStyle/>
          <a:p>
            <a:pPr algn="ctr" defTabSz="912813" eaLnBrk="1" hangingPunct="1">
              <a:defRPr/>
            </a:pPr>
            <a:r>
              <a:rPr lang="en-US" dirty="0">
                <a:cs typeface="Times New Roman" charset="0"/>
              </a:rPr>
              <a:t>BDT/USD (100)</a:t>
            </a:r>
          </a:p>
        </p:txBody>
      </p:sp>
      <p:sp>
        <p:nvSpPr>
          <p:cNvPr id="13" name="Rounded Rectangle 12"/>
          <p:cNvSpPr/>
          <p:nvPr/>
        </p:nvSpPr>
        <p:spPr bwMode="auto">
          <a:xfrm>
            <a:off x="9139451" y="4598158"/>
            <a:ext cx="1219200" cy="457200"/>
          </a:xfrm>
          <a:prstGeom prst="roundRect">
            <a:avLst/>
          </a:prstGeom>
          <a:solidFill>
            <a:schemeClr val="accent5">
              <a:lumMod val="75000"/>
            </a:schemeClr>
          </a:solidFill>
          <a:ln w="9525" cap="flat" cmpd="sng" algn="ctr">
            <a:solidFill>
              <a:schemeClr val="tx1"/>
            </a:solidFill>
            <a:prstDash val="solid"/>
            <a:round/>
            <a:headEnd type="none" w="med" len="med"/>
            <a:tailEnd type="none" w="med" len="med"/>
          </a:ln>
          <a:effectLst/>
        </p:spPr>
        <p:txBody>
          <a:bodyPr lIns="99276" tIns="49638" rIns="99276" bIns="49638"/>
          <a:lstStyle/>
          <a:p>
            <a:pPr algn="ctr" defTabSz="912813" eaLnBrk="1" hangingPunct="1">
              <a:defRPr/>
            </a:pPr>
            <a:r>
              <a:rPr lang="en-US" dirty="0">
                <a:cs typeface="Times New Roman" charset="0"/>
              </a:rPr>
              <a:t>1.3210</a:t>
            </a:r>
          </a:p>
        </p:txBody>
      </p:sp>
      <p:sp>
        <p:nvSpPr>
          <p:cNvPr id="14" name="Rounded Rectangle 12"/>
          <p:cNvSpPr>
            <a:spLocks noChangeArrowheads="1"/>
          </p:cNvSpPr>
          <p:nvPr/>
        </p:nvSpPr>
        <p:spPr bwMode="auto">
          <a:xfrm>
            <a:off x="6814782" y="4598158"/>
            <a:ext cx="1219200" cy="457200"/>
          </a:xfrm>
          <a:prstGeom prst="roundRect">
            <a:avLst>
              <a:gd name="adj" fmla="val 16667"/>
            </a:avLst>
          </a:prstGeom>
          <a:solidFill>
            <a:srgbClr val="FF9900"/>
          </a:solidFill>
          <a:ln w="9525" algn="ctr">
            <a:solidFill>
              <a:schemeClr val="tx1"/>
            </a:solidFill>
            <a:round/>
            <a:headEnd/>
            <a:tailEnd/>
          </a:ln>
        </p:spPr>
        <p:txBody>
          <a:bodyPr lIns="99276" tIns="49638" rIns="99276" bIns="49638"/>
          <a:lstStyle/>
          <a:p>
            <a:pPr algn="ctr" defTabSz="912813" eaLnBrk="1" hangingPunct="1"/>
            <a:r>
              <a:rPr lang="en-US"/>
              <a:t>1.2862</a:t>
            </a:r>
          </a:p>
          <a:p>
            <a:pPr algn="ctr" defTabSz="912813" eaLnBrk="1" hangingPunct="1"/>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Cross Rate</a:t>
            </a:r>
            <a:endParaRPr lang="en-US" dirty="0"/>
          </a:p>
        </p:txBody>
      </p:sp>
      <p:sp>
        <p:nvSpPr>
          <p:cNvPr id="3" name="Content Placeholder 2"/>
          <p:cNvSpPr>
            <a:spLocks noGrp="1"/>
          </p:cNvSpPr>
          <p:nvPr>
            <p:ph idx="1"/>
          </p:nvPr>
        </p:nvSpPr>
        <p:spPr>
          <a:xfrm>
            <a:off x="838199" y="1825625"/>
            <a:ext cx="6545239" cy="4351338"/>
          </a:xfrm>
        </p:spPr>
        <p:txBody>
          <a:bodyPr>
            <a:normAutofit lnSpcReduction="10000"/>
          </a:bodyPr>
          <a:lstStyle/>
          <a:p>
            <a:r>
              <a:rPr lang="en-US" dirty="0"/>
              <a:t>The cross rate is the exchange rate between currency A and currency C derived from actual exchange rate between currency A and currency B and between currency B and currency C.</a:t>
            </a:r>
          </a:p>
          <a:p>
            <a:r>
              <a:rPr lang="en-US" dirty="0"/>
              <a:t>Sometimes cross rate is referred to an exchange rate between two currencies not involving the US dollar.</a:t>
            </a:r>
          </a:p>
          <a:p>
            <a:r>
              <a:rPr lang="en-US" dirty="0"/>
              <a:t>Usually any rate that is quoted against a non-USD currency pair like EUR/GBP, JPY/BDT, CAD/CHF etc.  </a:t>
            </a:r>
          </a:p>
          <a:p>
            <a:endParaRPr lang="en-US" dirty="0"/>
          </a:p>
        </p:txBody>
      </p:sp>
      <p:pic>
        <p:nvPicPr>
          <p:cNvPr id="6" name="Picture 2"/>
          <p:cNvPicPr>
            <a:picLocks noChangeAspect="1"/>
          </p:cNvPicPr>
          <p:nvPr/>
        </p:nvPicPr>
        <p:blipFill>
          <a:blip r:embed="rId2"/>
          <a:srcRect/>
          <a:stretch>
            <a:fillRect/>
          </a:stretch>
        </p:blipFill>
        <p:spPr bwMode="auto">
          <a:xfrm>
            <a:off x="7451677" y="2028920"/>
            <a:ext cx="4232583" cy="2589213"/>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 xmlns:a16="http://schemas.microsoft.com/office/drawing/2014/main" id="{AEDAEAC8-3F14-AA6D-4C0D-C0CF54769FA7}"/>
              </a:ext>
            </a:extLst>
          </p:cNvPr>
          <p:cNvSpPr>
            <a:spLocks noGrp="1"/>
          </p:cNvSpPr>
          <p:nvPr>
            <p:ph type="title"/>
          </p:nvPr>
        </p:nvSpPr>
        <p:spPr/>
        <p:txBody>
          <a:bodyPr/>
          <a:lstStyle/>
          <a:p>
            <a:r>
              <a:rPr lang="en-US" dirty="0"/>
              <a:t>Future and Forward Rate Agreement</a:t>
            </a:r>
          </a:p>
        </p:txBody>
      </p:sp>
      <p:sp>
        <p:nvSpPr>
          <p:cNvPr id="3" name="Content Placeholder 2">
            <a:extLst>
              <a:ext uri="{FF2B5EF4-FFF2-40B4-BE49-F238E27FC236}">
                <a16:creationId xmlns="" xmlns:a16="http://schemas.microsoft.com/office/drawing/2014/main" id="{A94F72B6-A89F-0CCA-0B66-A30C9B0298BB}"/>
              </a:ext>
            </a:extLst>
          </p:cNvPr>
          <p:cNvSpPr>
            <a:spLocks noGrp="1"/>
          </p:cNvSpPr>
          <p:nvPr>
            <p:ph sz="half" idx="1"/>
          </p:nvPr>
        </p:nvSpPr>
        <p:spPr/>
        <p:txBody>
          <a:bodyPr>
            <a:normAutofit fontScale="92500" lnSpcReduction="10000"/>
          </a:bodyPr>
          <a:lstStyle/>
          <a:p>
            <a:r>
              <a:rPr lang="en-US" b="1" dirty="0"/>
              <a:t>Future</a:t>
            </a:r>
            <a:r>
              <a:rPr lang="en-US" dirty="0"/>
              <a:t> is a standardized contract to buy or sell an asset at a specified price on a specified future date. Futures are traded on exchanges, and they have set contract sizes and delivery dates. For example, a corn future contract is a contract to buy or sell 5,000 bushels of corn on the Chicago Mercantile Exchange on a specified future date</a:t>
            </a:r>
            <a:r>
              <a:rPr lang="en-US" dirty="0" smtClean="0"/>
              <a:t>.</a:t>
            </a:r>
            <a:endParaRPr lang="en-US" dirty="0"/>
          </a:p>
        </p:txBody>
      </p:sp>
      <p:sp>
        <p:nvSpPr>
          <p:cNvPr id="2" name="Content Placeholder 1"/>
          <p:cNvSpPr>
            <a:spLocks noGrp="1"/>
          </p:cNvSpPr>
          <p:nvPr>
            <p:ph sz="half" idx="2"/>
          </p:nvPr>
        </p:nvSpPr>
        <p:spPr/>
        <p:txBody>
          <a:bodyPr>
            <a:normAutofit fontScale="92500" lnSpcReduction="10000"/>
          </a:bodyPr>
          <a:lstStyle/>
          <a:p>
            <a:r>
              <a:rPr lang="en-US" b="1" dirty="0"/>
              <a:t>Forward rate agreement (FRA)</a:t>
            </a:r>
            <a:r>
              <a:rPr lang="en-US" dirty="0"/>
              <a:t> is a contract between two parties to exchange interest payments on a notional amount of money. FRAs are not traded on exchanges, and they can be customized to meet the specific needs of the parties involved. For example, a company that borrows money at a floating interest rate might use an FRA to lock in a fixed interest rate for a future period</a:t>
            </a:r>
            <a:r>
              <a:rPr lang="en-US" dirty="0" smtClean="0"/>
              <a:t>.</a:t>
            </a:r>
            <a:endParaRPr lang="en-US" dirty="0"/>
          </a:p>
        </p:txBody>
      </p:sp>
    </p:spTree>
    <p:extLst>
      <p:ext uri="{BB962C8B-B14F-4D97-AF65-F5344CB8AC3E}">
        <p14:creationId xmlns:p14="http://schemas.microsoft.com/office/powerpoint/2010/main" val="20557654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ndara">
      <a:maj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ndara"/>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1215</TotalTime>
  <Words>2198</Words>
  <Application>Microsoft Office PowerPoint</Application>
  <PresentationFormat>Custom</PresentationFormat>
  <Paragraphs>125</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International  Trade and Finance </vt:lpstr>
      <vt:lpstr>PowerPoint Presentation</vt:lpstr>
      <vt:lpstr>Exchange Rate</vt:lpstr>
      <vt:lpstr>Methods of Calculating Exchange Rate (April-2024)</vt:lpstr>
      <vt:lpstr>Types of Foreign Exchange rate</vt:lpstr>
      <vt:lpstr>Quoting system of Exchange Rates/Dealing Terminology/ Define Direct &amp; Indirect Quotations with Example (Apr 24)</vt:lpstr>
      <vt:lpstr>Principles</vt:lpstr>
      <vt:lpstr>Cross Rate</vt:lpstr>
      <vt:lpstr>Future and Forward Rate Agreement</vt:lpstr>
      <vt:lpstr>Option Contract &amp; SWAP</vt:lpstr>
      <vt:lpstr>Roll Over Contract, Arbitrage</vt:lpstr>
      <vt:lpstr>Short Position, Long Position</vt:lpstr>
      <vt:lpstr>Dealing Room</vt:lpstr>
      <vt:lpstr>Dealing Room…</vt:lpstr>
      <vt:lpstr>Nostro, Vostro &amp; Loro Account</vt:lpstr>
      <vt:lpstr>Year wise Question Analysis</vt:lpstr>
      <vt:lpstr>Question – April 2024 (Remittance)</vt:lpstr>
      <vt:lpstr>PowerPoint Presentation</vt:lpstr>
      <vt:lpstr>Question – Nov 2023 (Export)</vt:lpstr>
      <vt:lpstr>PowerPoint Presentation</vt:lpstr>
      <vt:lpstr>Question – May 2023 (Remittance)</vt:lpstr>
      <vt:lpstr>Solution – May 2023 (Remittance)</vt:lpstr>
      <vt:lpstr>Question: November 2022 (Export)</vt:lpstr>
      <vt:lpstr>Solution: November 2022 (Export)</vt:lpstr>
      <vt:lpstr>Question: May 2022 (Remittance)</vt:lpstr>
      <vt:lpstr>Solution: May 2022 (Remittance)</vt:lpstr>
      <vt:lpstr>Question – October 2021 (Export)</vt:lpstr>
      <vt:lpstr>Solution – Oct 2021 (Export) </vt:lpstr>
      <vt:lpstr>Question: April 2020 (Remittance)</vt:lpstr>
      <vt:lpstr>Solution: April 2020 (Remittance)</vt:lpstr>
      <vt:lpstr>Question – Oct 2019 (Export)</vt:lpstr>
      <vt:lpstr>Solution – Oct 2019 (Export)</vt:lpstr>
      <vt:lpstr>Question: April 2018 &amp; Apirl 2019 (Remittance)</vt:lpstr>
      <vt:lpstr>Solution: April 2018 &amp; Apirl 2019 (Remittance)</vt:lpstr>
      <vt:lpstr>Question – Oct 2018 (Export)</vt:lpstr>
      <vt:lpstr>Solution – Oct 2018 (Export)</vt:lpstr>
      <vt:lpstr>Question: Oct 2017 (Export)</vt:lpstr>
      <vt:lpstr>Solution: Oct 2017 (Export)</vt:lpstr>
      <vt:lpstr>Question: Sep 2016 (Export)</vt:lpstr>
      <vt:lpstr>Soultion: Sep 2016 (Export)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2041 and Bangladesh Delta Plan: An Overview</dc:title>
  <dc:creator>Windows User</dc:creator>
  <cp:lastModifiedBy>ibbluser</cp:lastModifiedBy>
  <cp:revision>182</cp:revision>
  <dcterms:created xsi:type="dcterms:W3CDTF">2019-03-30T21:51:26Z</dcterms:created>
  <dcterms:modified xsi:type="dcterms:W3CDTF">2024-10-01T13:03:40Z</dcterms:modified>
</cp:coreProperties>
</file>